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52" r:id="rId1"/>
  </p:sldMasterIdLst>
  <p:sldIdLst>
    <p:sldId id="256" r:id="rId2"/>
    <p:sldId id="264" r:id="rId3"/>
    <p:sldId id="258" r:id="rId4"/>
    <p:sldId id="270" r:id="rId5"/>
    <p:sldId id="265" r:id="rId6"/>
    <p:sldId id="259" r:id="rId7"/>
    <p:sldId id="263" r:id="rId8"/>
    <p:sldId id="260" r:id="rId9"/>
    <p:sldId id="262" r:id="rId10"/>
    <p:sldId id="261" r:id="rId11"/>
    <p:sldId id="269" r:id="rId12"/>
    <p:sldId id="266" r:id="rId13"/>
    <p:sldId id="274" r:id="rId14"/>
    <p:sldId id="273" r:id="rId15"/>
    <p:sldId id="275" r:id="rId16"/>
    <p:sldId id="271" r:id="rId17"/>
    <p:sldId id="272" r:id="rId18"/>
    <p:sldId id="276" r:id="rId19"/>
    <p:sldId id="268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308" y="-1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E050B7-6720-4F1E-8A13-DF08250B1462}" type="doc">
      <dgm:prSet loTypeId="urn:microsoft.com/office/officeart/2005/8/layout/chevron1" loCatId="process" qsTypeId="urn:microsoft.com/office/officeart/2005/8/quickstyle/simple3" qsCatId="simple" csTypeId="urn:microsoft.com/office/officeart/2005/8/colors/colorful5" csCatId="colorful" phldr="1"/>
      <dgm:spPr/>
    </dgm:pt>
    <dgm:pt modelId="{E908938A-9A27-4738-A42D-397892CA76A6}">
      <dgm:prSet phldrT="[文本]"/>
      <dgm:spPr/>
      <dgm:t>
        <a:bodyPr/>
        <a:lstStyle/>
        <a:p>
          <a:r>
            <a:rPr lang="zh-CN" altLang="en-US" dirty="0" smtClean="0"/>
            <a:t>数据服务</a:t>
          </a:r>
          <a:endParaRPr lang="zh-CN" altLang="en-US" dirty="0"/>
        </a:p>
      </dgm:t>
    </dgm:pt>
    <dgm:pt modelId="{2BF5251F-38B6-4448-ADF2-4A3F9C8C6030}" type="parTrans" cxnId="{4C6D388B-FFEF-49BC-9800-04AC8E6FA3D5}">
      <dgm:prSet/>
      <dgm:spPr/>
      <dgm:t>
        <a:bodyPr/>
        <a:lstStyle/>
        <a:p>
          <a:endParaRPr lang="zh-CN" altLang="en-US"/>
        </a:p>
      </dgm:t>
    </dgm:pt>
    <dgm:pt modelId="{08633D7F-D32E-40B9-829E-8A7E28BED61F}" type="sibTrans" cxnId="{4C6D388B-FFEF-49BC-9800-04AC8E6FA3D5}">
      <dgm:prSet/>
      <dgm:spPr/>
      <dgm:t>
        <a:bodyPr/>
        <a:lstStyle/>
        <a:p>
          <a:endParaRPr lang="zh-CN" altLang="en-US"/>
        </a:p>
      </dgm:t>
    </dgm:pt>
    <dgm:pt modelId="{9877E3A5-C776-4919-B31F-88C23DC49646}">
      <dgm:prSet phldrT="[文本]"/>
      <dgm:spPr/>
      <dgm:t>
        <a:bodyPr/>
        <a:lstStyle/>
        <a:p>
          <a:r>
            <a:rPr lang="zh-CN" altLang="en-US" dirty="0" smtClean="0"/>
            <a:t>设计服务</a:t>
          </a:r>
          <a:endParaRPr lang="zh-CN" altLang="en-US" dirty="0"/>
        </a:p>
      </dgm:t>
    </dgm:pt>
    <dgm:pt modelId="{8606EA79-9BC2-4EBB-88ED-626CB8BA50B3}" type="parTrans" cxnId="{976FF818-6146-4E39-9758-FAC00B3ADA91}">
      <dgm:prSet/>
      <dgm:spPr/>
      <dgm:t>
        <a:bodyPr/>
        <a:lstStyle/>
        <a:p>
          <a:endParaRPr lang="zh-CN" altLang="en-US"/>
        </a:p>
      </dgm:t>
    </dgm:pt>
    <dgm:pt modelId="{DBD0CA0E-57D0-46A9-AD8B-88960F662104}" type="sibTrans" cxnId="{976FF818-6146-4E39-9758-FAC00B3ADA91}">
      <dgm:prSet/>
      <dgm:spPr/>
      <dgm:t>
        <a:bodyPr/>
        <a:lstStyle/>
        <a:p>
          <a:endParaRPr lang="zh-CN" altLang="en-US"/>
        </a:p>
      </dgm:t>
    </dgm:pt>
    <dgm:pt modelId="{4F92C6CD-5DEC-406C-A5BA-8F8967EE36C1}">
      <dgm:prSet phldrT="[文本]"/>
      <dgm:spPr/>
      <dgm:t>
        <a:bodyPr/>
        <a:lstStyle/>
        <a:p>
          <a:r>
            <a:rPr lang="zh-CN" altLang="en-US" dirty="0" smtClean="0"/>
            <a:t>开发服务</a:t>
          </a:r>
          <a:endParaRPr lang="zh-CN" altLang="en-US" dirty="0"/>
        </a:p>
      </dgm:t>
    </dgm:pt>
    <dgm:pt modelId="{D4359D31-A5DE-40FA-BECD-63F5E77258B8}" type="parTrans" cxnId="{74E80687-CDFC-47C4-AC8E-3E8D15C8CBEB}">
      <dgm:prSet/>
      <dgm:spPr/>
      <dgm:t>
        <a:bodyPr/>
        <a:lstStyle/>
        <a:p>
          <a:endParaRPr lang="zh-CN" altLang="en-US"/>
        </a:p>
      </dgm:t>
    </dgm:pt>
    <dgm:pt modelId="{A8269A2D-F2AF-4EE9-BE87-0C3D91F2FE27}" type="sibTrans" cxnId="{74E80687-CDFC-47C4-AC8E-3E8D15C8CBEB}">
      <dgm:prSet/>
      <dgm:spPr/>
      <dgm:t>
        <a:bodyPr/>
        <a:lstStyle/>
        <a:p>
          <a:endParaRPr lang="zh-CN" altLang="en-US"/>
        </a:p>
      </dgm:t>
    </dgm:pt>
    <dgm:pt modelId="{45BC5BD9-ADE7-4796-A8BD-B40EECC242BC}" type="pres">
      <dgm:prSet presAssocID="{48E050B7-6720-4F1E-8A13-DF08250B1462}" presName="Name0" presStyleCnt="0">
        <dgm:presLayoutVars>
          <dgm:dir/>
          <dgm:animLvl val="lvl"/>
          <dgm:resizeHandles val="exact"/>
        </dgm:presLayoutVars>
      </dgm:prSet>
      <dgm:spPr/>
    </dgm:pt>
    <dgm:pt modelId="{316F5175-04E2-481C-9572-053FBD6AAE3E}" type="pres">
      <dgm:prSet presAssocID="{E908938A-9A27-4738-A42D-397892CA76A6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D6752F1-1F29-4430-84EE-4F1913CC4BA1}" type="pres">
      <dgm:prSet presAssocID="{08633D7F-D32E-40B9-829E-8A7E28BED61F}" presName="parTxOnlySpace" presStyleCnt="0"/>
      <dgm:spPr/>
    </dgm:pt>
    <dgm:pt modelId="{0F298228-4916-422F-AE09-0980E9831509}" type="pres">
      <dgm:prSet presAssocID="{9877E3A5-C776-4919-B31F-88C23DC49646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A7C379-9CB8-4CB9-872E-EB19AEC2E215}" type="pres">
      <dgm:prSet presAssocID="{DBD0CA0E-57D0-46A9-AD8B-88960F662104}" presName="parTxOnlySpace" presStyleCnt="0"/>
      <dgm:spPr/>
    </dgm:pt>
    <dgm:pt modelId="{D9025177-FC84-4A84-AA87-6F82B18FCFDE}" type="pres">
      <dgm:prSet presAssocID="{4F92C6CD-5DEC-406C-A5BA-8F8967EE36C1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81A4315-A099-4FE8-B43F-DD4F6DD8DB2F}" type="presOf" srcId="{E908938A-9A27-4738-A42D-397892CA76A6}" destId="{316F5175-04E2-481C-9572-053FBD6AAE3E}" srcOrd="0" destOrd="0" presId="urn:microsoft.com/office/officeart/2005/8/layout/chevron1"/>
    <dgm:cxn modelId="{DEE96C72-B26A-4CDB-81C7-FC4C4C80A146}" type="presOf" srcId="{9877E3A5-C776-4919-B31F-88C23DC49646}" destId="{0F298228-4916-422F-AE09-0980E9831509}" srcOrd="0" destOrd="0" presId="urn:microsoft.com/office/officeart/2005/8/layout/chevron1"/>
    <dgm:cxn modelId="{4C6D388B-FFEF-49BC-9800-04AC8E6FA3D5}" srcId="{48E050B7-6720-4F1E-8A13-DF08250B1462}" destId="{E908938A-9A27-4738-A42D-397892CA76A6}" srcOrd="0" destOrd="0" parTransId="{2BF5251F-38B6-4448-ADF2-4A3F9C8C6030}" sibTransId="{08633D7F-D32E-40B9-829E-8A7E28BED61F}"/>
    <dgm:cxn modelId="{74E80687-CDFC-47C4-AC8E-3E8D15C8CBEB}" srcId="{48E050B7-6720-4F1E-8A13-DF08250B1462}" destId="{4F92C6CD-5DEC-406C-A5BA-8F8967EE36C1}" srcOrd="2" destOrd="0" parTransId="{D4359D31-A5DE-40FA-BECD-63F5E77258B8}" sibTransId="{A8269A2D-F2AF-4EE9-BE87-0C3D91F2FE27}"/>
    <dgm:cxn modelId="{795D09A3-FC89-473A-8EFC-14C97C1BD45D}" type="presOf" srcId="{48E050B7-6720-4F1E-8A13-DF08250B1462}" destId="{45BC5BD9-ADE7-4796-A8BD-B40EECC242BC}" srcOrd="0" destOrd="0" presId="urn:microsoft.com/office/officeart/2005/8/layout/chevron1"/>
    <dgm:cxn modelId="{67FF95FC-7D07-4543-BDBC-078C8B476AA1}" type="presOf" srcId="{4F92C6CD-5DEC-406C-A5BA-8F8967EE36C1}" destId="{D9025177-FC84-4A84-AA87-6F82B18FCFDE}" srcOrd="0" destOrd="0" presId="urn:microsoft.com/office/officeart/2005/8/layout/chevron1"/>
    <dgm:cxn modelId="{976FF818-6146-4E39-9758-FAC00B3ADA91}" srcId="{48E050B7-6720-4F1E-8A13-DF08250B1462}" destId="{9877E3A5-C776-4919-B31F-88C23DC49646}" srcOrd="1" destOrd="0" parTransId="{8606EA79-9BC2-4EBB-88ED-626CB8BA50B3}" sibTransId="{DBD0CA0E-57D0-46A9-AD8B-88960F662104}"/>
    <dgm:cxn modelId="{E838DD8F-0383-485F-A73A-968C27A07C75}" type="presParOf" srcId="{45BC5BD9-ADE7-4796-A8BD-B40EECC242BC}" destId="{316F5175-04E2-481C-9572-053FBD6AAE3E}" srcOrd="0" destOrd="0" presId="urn:microsoft.com/office/officeart/2005/8/layout/chevron1"/>
    <dgm:cxn modelId="{15A0915B-F6D7-4A84-AB43-F8378BB48CFF}" type="presParOf" srcId="{45BC5BD9-ADE7-4796-A8BD-B40EECC242BC}" destId="{6D6752F1-1F29-4430-84EE-4F1913CC4BA1}" srcOrd="1" destOrd="0" presId="urn:microsoft.com/office/officeart/2005/8/layout/chevron1"/>
    <dgm:cxn modelId="{9E2E06EE-DFC0-4384-891A-8126C5424344}" type="presParOf" srcId="{45BC5BD9-ADE7-4796-A8BD-B40EECC242BC}" destId="{0F298228-4916-422F-AE09-0980E9831509}" srcOrd="2" destOrd="0" presId="urn:microsoft.com/office/officeart/2005/8/layout/chevron1"/>
    <dgm:cxn modelId="{92A2CA06-1CCD-47BE-80B5-E8F291D73F5E}" type="presParOf" srcId="{45BC5BD9-ADE7-4796-A8BD-B40EECC242BC}" destId="{40A7C379-9CB8-4CB9-872E-EB19AEC2E215}" srcOrd="3" destOrd="0" presId="urn:microsoft.com/office/officeart/2005/8/layout/chevron1"/>
    <dgm:cxn modelId="{3955CBC4-0436-452F-854B-707A813AA2C0}" type="presParOf" srcId="{45BC5BD9-ADE7-4796-A8BD-B40EECC242BC}" destId="{D9025177-FC84-4A84-AA87-6F82B18FCFD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E050B7-6720-4F1E-8A13-DF08250B1462}" type="doc">
      <dgm:prSet loTypeId="urn:microsoft.com/office/officeart/2005/8/layout/chevron1" loCatId="process" qsTypeId="urn:microsoft.com/office/officeart/2005/8/quickstyle/simple3" qsCatId="simple" csTypeId="urn:microsoft.com/office/officeart/2005/8/colors/colorful5" csCatId="colorful" phldr="1"/>
      <dgm:spPr/>
    </dgm:pt>
    <dgm:pt modelId="{E908938A-9A27-4738-A42D-397892CA76A6}">
      <dgm:prSet phldrT="[文本]"/>
      <dgm:spPr/>
      <dgm:t>
        <a:bodyPr/>
        <a:lstStyle/>
        <a:p>
          <a:r>
            <a:rPr lang="zh-CN" altLang="en-US" dirty="0" smtClean="0"/>
            <a:t>数据服务</a:t>
          </a:r>
          <a:endParaRPr lang="zh-CN" altLang="en-US" dirty="0"/>
        </a:p>
      </dgm:t>
    </dgm:pt>
    <dgm:pt modelId="{2BF5251F-38B6-4448-ADF2-4A3F9C8C6030}" type="parTrans" cxnId="{4C6D388B-FFEF-49BC-9800-04AC8E6FA3D5}">
      <dgm:prSet/>
      <dgm:spPr/>
      <dgm:t>
        <a:bodyPr/>
        <a:lstStyle/>
        <a:p>
          <a:endParaRPr lang="zh-CN" altLang="en-US"/>
        </a:p>
      </dgm:t>
    </dgm:pt>
    <dgm:pt modelId="{08633D7F-D32E-40B9-829E-8A7E28BED61F}" type="sibTrans" cxnId="{4C6D388B-FFEF-49BC-9800-04AC8E6FA3D5}">
      <dgm:prSet/>
      <dgm:spPr/>
      <dgm:t>
        <a:bodyPr/>
        <a:lstStyle/>
        <a:p>
          <a:endParaRPr lang="zh-CN" altLang="en-US"/>
        </a:p>
      </dgm:t>
    </dgm:pt>
    <dgm:pt modelId="{9877E3A5-C776-4919-B31F-88C23DC49646}">
      <dgm:prSet phldrT="[文本]"/>
      <dgm:spPr/>
      <dgm:t>
        <a:bodyPr/>
        <a:lstStyle/>
        <a:p>
          <a:r>
            <a:rPr lang="zh-CN" altLang="en-US" dirty="0" smtClean="0"/>
            <a:t>设计服务</a:t>
          </a:r>
          <a:endParaRPr lang="zh-CN" altLang="en-US" dirty="0"/>
        </a:p>
      </dgm:t>
    </dgm:pt>
    <dgm:pt modelId="{8606EA79-9BC2-4EBB-88ED-626CB8BA50B3}" type="parTrans" cxnId="{976FF818-6146-4E39-9758-FAC00B3ADA91}">
      <dgm:prSet/>
      <dgm:spPr/>
      <dgm:t>
        <a:bodyPr/>
        <a:lstStyle/>
        <a:p>
          <a:endParaRPr lang="zh-CN" altLang="en-US"/>
        </a:p>
      </dgm:t>
    </dgm:pt>
    <dgm:pt modelId="{DBD0CA0E-57D0-46A9-AD8B-88960F662104}" type="sibTrans" cxnId="{976FF818-6146-4E39-9758-FAC00B3ADA91}">
      <dgm:prSet/>
      <dgm:spPr/>
      <dgm:t>
        <a:bodyPr/>
        <a:lstStyle/>
        <a:p>
          <a:endParaRPr lang="zh-CN" altLang="en-US"/>
        </a:p>
      </dgm:t>
    </dgm:pt>
    <dgm:pt modelId="{4F92C6CD-5DEC-406C-A5BA-8F8967EE36C1}">
      <dgm:prSet phldrT="[文本]"/>
      <dgm:spPr/>
      <dgm:t>
        <a:bodyPr/>
        <a:lstStyle/>
        <a:p>
          <a:r>
            <a:rPr lang="zh-CN" altLang="en-US" dirty="0" smtClean="0"/>
            <a:t>开发服务</a:t>
          </a:r>
          <a:endParaRPr lang="zh-CN" altLang="en-US" dirty="0"/>
        </a:p>
      </dgm:t>
    </dgm:pt>
    <dgm:pt modelId="{D4359D31-A5DE-40FA-BECD-63F5E77258B8}" type="parTrans" cxnId="{74E80687-CDFC-47C4-AC8E-3E8D15C8CBEB}">
      <dgm:prSet/>
      <dgm:spPr/>
      <dgm:t>
        <a:bodyPr/>
        <a:lstStyle/>
        <a:p>
          <a:endParaRPr lang="zh-CN" altLang="en-US"/>
        </a:p>
      </dgm:t>
    </dgm:pt>
    <dgm:pt modelId="{A8269A2D-F2AF-4EE9-BE87-0C3D91F2FE27}" type="sibTrans" cxnId="{74E80687-CDFC-47C4-AC8E-3E8D15C8CBEB}">
      <dgm:prSet/>
      <dgm:spPr/>
      <dgm:t>
        <a:bodyPr/>
        <a:lstStyle/>
        <a:p>
          <a:endParaRPr lang="zh-CN" altLang="en-US"/>
        </a:p>
      </dgm:t>
    </dgm:pt>
    <dgm:pt modelId="{45BC5BD9-ADE7-4796-A8BD-B40EECC242BC}" type="pres">
      <dgm:prSet presAssocID="{48E050B7-6720-4F1E-8A13-DF08250B1462}" presName="Name0" presStyleCnt="0">
        <dgm:presLayoutVars>
          <dgm:dir/>
          <dgm:animLvl val="lvl"/>
          <dgm:resizeHandles val="exact"/>
        </dgm:presLayoutVars>
      </dgm:prSet>
      <dgm:spPr/>
    </dgm:pt>
    <dgm:pt modelId="{316F5175-04E2-481C-9572-053FBD6AAE3E}" type="pres">
      <dgm:prSet presAssocID="{E908938A-9A27-4738-A42D-397892CA76A6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D6752F1-1F29-4430-84EE-4F1913CC4BA1}" type="pres">
      <dgm:prSet presAssocID="{08633D7F-D32E-40B9-829E-8A7E28BED61F}" presName="parTxOnlySpace" presStyleCnt="0"/>
      <dgm:spPr/>
    </dgm:pt>
    <dgm:pt modelId="{0F298228-4916-422F-AE09-0980E9831509}" type="pres">
      <dgm:prSet presAssocID="{9877E3A5-C776-4919-B31F-88C23DC49646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A7C379-9CB8-4CB9-872E-EB19AEC2E215}" type="pres">
      <dgm:prSet presAssocID="{DBD0CA0E-57D0-46A9-AD8B-88960F662104}" presName="parTxOnlySpace" presStyleCnt="0"/>
      <dgm:spPr/>
    </dgm:pt>
    <dgm:pt modelId="{D9025177-FC84-4A84-AA87-6F82B18FCFDE}" type="pres">
      <dgm:prSet presAssocID="{4F92C6CD-5DEC-406C-A5BA-8F8967EE36C1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F5D232F-B092-4410-839A-9D00D856939F}" type="presOf" srcId="{4F92C6CD-5DEC-406C-A5BA-8F8967EE36C1}" destId="{D9025177-FC84-4A84-AA87-6F82B18FCFDE}" srcOrd="0" destOrd="0" presId="urn:microsoft.com/office/officeart/2005/8/layout/chevron1"/>
    <dgm:cxn modelId="{D0FB34D9-67BD-49CB-93CA-2BC63FD2C129}" type="presOf" srcId="{48E050B7-6720-4F1E-8A13-DF08250B1462}" destId="{45BC5BD9-ADE7-4796-A8BD-B40EECC242BC}" srcOrd="0" destOrd="0" presId="urn:microsoft.com/office/officeart/2005/8/layout/chevron1"/>
    <dgm:cxn modelId="{CF7074CD-2916-456A-9586-2AAFFFD6AD17}" type="presOf" srcId="{9877E3A5-C776-4919-B31F-88C23DC49646}" destId="{0F298228-4916-422F-AE09-0980E9831509}" srcOrd="0" destOrd="0" presId="urn:microsoft.com/office/officeart/2005/8/layout/chevron1"/>
    <dgm:cxn modelId="{7FBCA09B-E655-4EE2-80D3-51A35230C8A8}" type="presOf" srcId="{E908938A-9A27-4738-A42D-397892CA76A6}" destId="{316F5175-04E2-481C-9572-053FBD6AAE3E}" srcOrd="0" destOrd="0" presId="urn:microsoft.com/office/officeart/2005/8/layout/chevron1"/>
    <dgm:cxn modelId="{4C6D388B-FFEF-49BC-9800-04AC8E6FA3D5}" srcId="{48E050B7-6720-4F1E-8A13-DF08250B1462}" destId="{E908938A-9A27-4738-A42D-397892CA76A6}" srcOrd="0" destOrd="0" parTransId="{2BF5251F-38B6-4448-ADF2-4A3F9C8C6030}" sibTransId="{08633D7F-D32E-40B9-829E-8A7E28BED61F}"/>
    <dgm:cxn modelId="{74E80687-CDFC-47C4-AC8E-3E8D15C8CBEB}" srcId="{48E050B7-6720-4F1E-8A13-DF08250B1462}" destId="{4F92C6CD-5DEC-406C-A5BA-8F8967EE36C1}" srcOrd="2" destOrd="0" parTransId="{D4359D31-A5DE-40FA-BECD-63F5E77258B8}" sibTransId="{A8269A2D-F2AF-4EE9-BE87-0C3D91F2FE27}"/>
    <dgm:cxn modelId="{976FF818-6146-4E39-9758-FAC00B3ADA91}" srcId="{48E050B7-6720-4F1E-8A13-DF08250B1462}" destId="{9877E3A5-C776-4919-B31F-88C23DC49646}" srcOrd="1" destOrd="0" parTransId="{8606EA79-9BC2-4EBB-88ED-626CB8BA50B3}" sibTransId="{DBD0CA0E-57D0-46A9-AD8B-88960F662104}"/>
    <dgm:cxn modelId="{C71540F5-BA02-45E4-8F5C-10AD84B29390}" type="presParOf" srcId="{45BC5BD9-ADE7-4796-A8BD-B40EECC242BC}" destId="{316F5175-04E2-481C-9572-053FBD6AAE3E}" srcOrd="0" destOrd="0" presId="urn:microsoft.com/office/officeart/2005/8/layout/chevron1"/>
    <dgm:cxn modelId="{A93E88AE-B5E6-4D37-A4D0-2610CD3F9265}" type="presParOf" srcId="{45BC5BD9-ADE7-4796-A8BD-B40EECC242BC}" destId="{6D6752F1-1F29-4430-84EE-4F1913CC4BA1}" srcOrd="1" destOrd="0" presId="urn:microsoft.com/office/officeart/2005/8/layout/chevron1"/>
    <dgm:cxn modelId="{DCCF6414-6BCA-4676-A99E-17CC3BB47D84}" type="presParOf" srcId="{45BC5BD9-ADE7-4796-A8BD-B40EECC242BC}" destId="{0F298228-4916-422F-AE09-0980E9831509}" srcOrd="2" destOrd="0" presId="urn:microsoft.com/office/officeart/2005/8/layout/chevron1"/>
    <dgm:cxn modelId="{13A3AF43-7732-45EB-ACD3-8045B7B48BA9}" type="presParOf" srcId="{45BC5BD9-ADE7-4796-A8BD-B40EECC242BC}" destId="{40A7C379-9CB8-4CB9-872E-EB19AEC2E215}" srcOrd="3" destOrd="0" presId="urn:microsoft.com/office/officeart/2005/8/layout/chevron1"/>
    <dgm:cxn modelId="{924784D6-A991-41E9-B1CD-90060872AB7C}" type="presParOf" srcId="{45BC5BD9-ADE7-4796-A8BD-B40EECC242BC}" destId="{D9025177-FC84-4A84-AA87-6F82B18FCFD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6F5175-04E2-481C-9572-053FBD6AAE3E}">
      <dsp:nvSpPr>
        <dsp:cNvPr id="0" name=""/>
        <dsp:cNvSpPr/>
      </dsp:nvSpPr>
      <dsp:spPr>
        <a:xfrm>
          <a:off x="2411" y="0"/>
          <a:ext cx="2937420" cy="648072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37000"/>
                <a:hueMod val="100000"/>
                <a:satMod val="200000"/>
                <a:lumMod val="88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ln>
          <a:noFill/>
        </a:ln>
        <a:effectLst>
          <a:outerShdw blurRad="50800" dist="12700" dir="528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数据服务</a:t>
          </a:r>
          <a:endParaRPr lang="zh-CN" altLang="en-US" sz="2800" kern="1200" dirty="0"/>
        </a:p>
      </dsp:txBody>
      <dsp:txXfrm>
        <a:off x="326447" y="0"/>
        <a:ext cx="2289348" cy="648072"/>
      </dsp:txXfrm>
    </dsp:sp>
    <dsp:sp modelId="{0F298228-4916-422F-AE09-0980E9831509}">
      <dsp:nvSpPr>
        <dsp:cNvPr id="0" name=""/>
        <dsp:cNvSpPr/>
      </dsp:nvSpPr>
      <dsp:spPr>
        <a:xfrm>
          <a:off x="2646089" y="0"/>
          <a:ext cx="2937420" cy="648072"/>
        </a:xfrm>
        <a:prstGeom prst="chevron">
          <a:avLst/>
        </a:prstGeom>
        <a:gradFill rotWithShape="0">
          <a:gsLst>
            <a:gs pos="0">
              <a:schemeClr val="accent5">
                <a:hueOff val="-918568"/>
                <a:satOff val="135"/>
                <a:lumOff val="-3236"/>
                <a:alphaOff val="0"/>
                <a:tint val="37000"/>
                <a:hueMod val="100000"/>
                <a:satMod val="200000"/>
                <a:lumMod val="88000"/>
              </a:schemeClr>
            </a:gs>
            <a:gs pos="100000">
              <a:schemeClr val="accent5">
                <a:hueOff val="-918568"/>
                <a:satOff val="135"/>
                <a:lumOff val="-3236"/>
                <a:alphaOff val="0"/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ln>
          <a:noFill/>
        </a:ln>
        <a:effectLst>
          <a:outerShdw blurRad="50800" dist="12700" dir="528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设计服务</a:t>
          </a:r>
          <a:endParaRPr lang="zh-CN" altLang="en-US" sz="2800" kern="1200" dirty="0"/>
        </a:p>
      </dsp:txBody>
      <dsp:txXfrm>
        <a:off x="2970125" y="0"/>
        <a:ext cx="2289348" cy="648072"/>
      </dsp:txXfrm>
    </dsp:sp>
    <dsp:sp modelId="{D9025177-FC84-4A84-AA87-6F82B18FCFDE}">
      <dsp:nvSpPr>
        <dsp:cNvPr id="0" name=""/>
        <dsp:cNvSpPr/>
      </dsp:nvSpPr>
      <dsp:spPr>
        <a:xfrm>
          <a:off x="5289768" y="0"/>
          <a:ext cx="2937420" cy="648072"/>
        </a:xfrm>
        <a:prstGeom prst="chevron">
          <a:avLst/>
        </a:prstGeom>
        <a:gradFill rotWithShape="0">
          <a:gsLst>
            <a:gs pos="0">
              <a:schemeClr val="accent5">
                <a:hueOff val="-1837137"/>
                <a:satOff val="270"/>
                <a:lumOff val="-6471"/>
                <a:alphaOff val="0"/>
                <a:tint val="37000"/>
                <a:hueMod val="100000"/>
                <a:satMod val="200000"/>
                <a:lumMod val="88000"/>
              </a:schemeClr>
            </a:gs>
            <a:gs pos="100000">
              <a:schemeClr val="accent5">
                <a:hueOff val="-1837137"/>
                <a:satOff val="270"/>
                <a:lumOff val="-6471"/>
                <a:alphaOff val="0"/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ln>
          <a:noFill/>
        </a:ln>
        <a:effectLst>
          <a:outerShdw blurRad="50800" dist="12700" dir="528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开发服务</a:t>
          </a:r>
          <a:endParaRPr lang="zh-CN" altLang="en-US" sz="2800" kern="1200" dirty="0"/>
        </a:p>
      </dsp:txBody>
      <dsp:txXfrm>
        <a:off x="5613804" y="0"/>
        <a:ext cx="2289348" cy="6480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6F5175-04E2-481C-9572-053FBD6AAE3E}">
      <dsp:nvSpPr>
        <dsp:cNvPr id="0" name=""/>
        <dsp:cNvSpPr/>
      </dsp:nvSpPr>
      <dsp:spPr>
        <a:xfrm>
          <a:off x="2411" y="0"/>
          <a:ext cx="2937420" cy="648072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37000"/>
                <a:hueMod val="100000"/>
                <a:satMod val="200000"/>
                <a:lumMod val="88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ln>
          <a:noFill/>
        </a:ln>
        <a:effectLst>
          <a:outerShdw blurRad="50800" dist="12700" dir="528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数据服务</a:t>
          </a:r>
          <a:endParaRPr lang="zh-CN" altLang="en-US" sz="2800" kern="1200" dirty="0"/>
        </a:p>
      </dsp:txBody>
      <dsp:txXfrm>
        <a:off x="326447" y="0"/>
        <a:ext cx="2289348" cy="648072"/>
      </dsp:txXfrm>
    </dsp:sp>
    <dsp:sp modelId="{0F298228-4916-422F-AE09-0980E9831509}">
      <dsp:nvSpPr>
        <dsp:cNvPr id="0" name=""/>
        <dsp:cNvSpPr/>
      </dsp:nvSpPr>
      <dsp:spPr>
        <a:xfrm>
          <a:off x="2646089" y="0"/>
          <a:ext cx="2937420" cy="648072"/>
        </a:xfrm>
        <a:prstGeom prst="chevron">
          <a:avLst/>
        </a:prstGeom>
        <a:gradFill rotWithShape="0">
          <a:gsLst>
            <a:gs pos="0">
              <a:schemeClr val="accent5">
                <a:hueOff val="-918568"/>
                <a:satOff val="135"/>
                <a:lumOff val="-3236"/>
                <a:alphaOff val="0"/>
                <a:tint val="37000"/>
                <a:hueMod val="100000"/>
                <a:satMod val="200000"/>
                <a:lumMod val="88000"/>
              </a:schemeClr>
            </a:gs>
            <a:gs pos="100000">
              <a:schemeClr val="accent5">
                <a:hueOff val="-918568"/>
                <a:satOff val="135"/>
                <a:lumOff val="-3236"/>
                <a:alphaOff val="0"/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ln>
          <a:noFill/>
        </a:ln>
        <a:effectLst>
          <a:outerShdw blurRad="50800" dist="12700" dir="528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设计服务</a:t>
          </a:r>
          <a:endParaRPr lang="zh-CN" altLang="en-US" sz="2800" kern="1200" dirty="0"/>
        </a:p>
      </dsp:txBody>
      <dsp:txXfrm>
        <a:off x="2970125" y="0"/>
        <a:ext cx="2289348" cy="648072"/>
      </dsp:txXfrm>
    </dsp:sp>
    <dsp:sp modelId="{D9025177-FC84-4A84-AA87-6F82B18FCFDE}">
      <dsp:nvSpPr>
        <dsp:cNvPr id="0" name=""/>
        <dsp:cNvSpPr/>
      </dsp:nvSpPr>
      <dsp:spPr>
        <a:xfrm>
          <a:off x="5289768" y="0"/>
          <a:ext cx="2937420" cy="648072"/>
        </a:xfrm>
        <a:prstGeom prst="chevron">
          <a:avLst/>
        </a:prstGeom>
        <a:gradFill rotWithShape="0">
          <a:gsLst>
            <a:gs pos="0">
              <a:schemeClr val="accent5">
                <a:hueOff val="-1837137"/>
                <a:satOff val="270"/>
                <a:lumOff val="-6471"/>
                <a:alphaOff val="0"/>
                <a:tint val="37000"/>
                <a:hueMod val="100000"/>
                <a:satMod val="200000"/>
                <a:lumMod val="88000"/>
              </a:schemeClr>
            </a:gs>
            <a:gs pos="100000">
              <a:schemeClr val="accent5">
                <a:hueOff val="-1837137"/>
                <a:satOff val="270"/>
                <a:lumOff val="-6471"/>
                <a:alphaOff val="0"/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ln>
          <a:noFill/>
        </a:ln>
        <a:effectLst>
          <a:outerShdw blurRad="50800" dist="12700" dir="528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开发服务</a:t>
          </a:r>
          <a:endParaRPr lang="zh-CN" altLang="en-US" sz="2800" kern="1200" dirty="0"/>
        </a:p>
      </dsp:txBody>
      <dsp:txXfrm>
        <a:off x="5613804" y="0"/>
        <a:ext cx="2289348" cy="6480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530820CF-B880-4189-942D-D702A7CBA730}" type="datetimeFigureOut">
              <a:rPr lang="zh-CN" altLang="en-US" smtClean="0"/>
              <a:t>2015/5/13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53" r:id="rId1"/>
    <p:sldLayoutId id="2147484154" r:id="rId2"/>
    <p:sldLayoutId id="2147484155" r:id="rId3"/>
    <p:sldLayoutId id="2147484156" r:id="rId4"/>
    <p:sldLayoutId id="2147484157" r:id="rId5"/>
    <p:sldLayoutId id="2147484158" r:id="rId6"/>
    <p:sldLayoutId id="2147484159" r:id="rId7"/>
    <p:sldLayoutId id="2147484160" r:id="rId8"/>
    <p:sldLayoutId id="2147484161" r:id="rId9"/>
    <p:sldLayoutId id="2147484162" r:id="rId10"/>
    <p:sldLayoutId id="214748416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CoolLight3D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三维在线展示与交互服务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99009" y="5795972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accent1"/>
                </a:solidFill>
              </a:rPr>
              <a:t>微像网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59424" y="5805264"/>
            <a:ext cx="1656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</a:rPr>
              <a:t>Microbject.com</a:t>
            </a:r>
          </a:p>
        </p:txBody>
      </p:sp>
    </p:spTree>
    <p:extLst>
      <p:ext uri="{BB962C8B-B14F-4D97-AF65-F5344CB8AC3E}">
        <p14:creationId xmlns:p14="http://schemas.microsoft.com/office/powerpoint/2010/main" val="392043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应用场景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定制化手办打印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541784"/>
            <a:ext cx="7543800" cy="1231032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/>
              <a:t>通过模型骨骼动画捕捉心爱角色的每一个</a:t>
            </a:r>
            <a:r>
              <a:rPr lang="zh-CN" altLang="en-US" dirty="0"/>
              <a:t>瞬间</a:t>
            </a:r>
            <a:r>
              <a:rPr lang="zh-CN" altLang="en-US" dirty="0" smtClean="0"/>
              <a:t>！</a:t>
            </a:r>
            <a:endParaRPr lang="en-US" altLang="zh-CN" dirty="0" smtClean="0"/>
          </a:p>
          <a:p>
            <a:r>
              <a:rPr lang="zh-CN" altLang="en-US" dirty="0" smtClean="0"/>
              <a:t>浏览动画，定格最令人心动的瞬间！</a:t>
            </a:r>
            <a:endParaRPr lang="en-US" altLang="zh-CN" dirty="0" smtClean="0"/>
          </a:p>
          <a:p>
            <a:r>
              <a:rPr lang="zh-CN" altLang="en-US" dirty="0" smtClean="0"/>
              <a:t>打印真正属于自己的动漫</a:t>
            </a:r>
            <a:r>
              <a:rPr lang="en-US" altLang="zh-CN" dirty="0" smtClean="0"/>
              <a:t>/</a:t>
            </a:r>
            <a:r>
              <a:rPr lang="zh-CN" altLang="en-US" dirty="0" smtClean="0"/>
              <a:t>游戏角色手办！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535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应用场景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三维在线试衣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404664"/>
            <a:ext cx="7543800" cy="1080120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通过</a:t>
            </a:r>
            <a:r>
              <a:rPr lang="en-US" altLang="zh-CN" dirty="0" smtClean="0"/>
              <a:t>3D</a:t>
            </a:r>
            <a:r>
              <a:rPr lang="zh-CN" altLang="en-US" dirty="0" smtClean="0"/>
              <a:t>扫描获得自己的真实模型！</a:t>
            </a:r>
            <a:endParaRPr lang="en-US" altLang="zh-CN" dirty="0" smtClean="0"/>
          </a:p>
          <a:p>
            <a:r>
              <a:rPr lang="zh-CN" altLang="en-US" dirty="0" smtClean="0"/>
              <a:t>自动识别、绑定骨骼，使人物动起来！</a:t>
            </a:r>
            <a:endParaRPr lang="en-US" altLang="zh-CN" dirty="0" smtClean="0"/>
          </a:p>
          <a:p>
            <a:r>
              <a:rPr lang="zh-CN" altLang="en-US" dirty="0" smtClean="0"/>
              <a:t>扫描二维码，试穿衣服！</a:t>
            </a:r>
            <a:endParaRPr lang="zh-CN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484784"/>
            <a:ext cx="6278854" cy="3168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9437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广阔的应用前景</a:t>
            </a:r>
            <a:endParaRPr lang="zh-CN" altLang="en-US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7" y="476673"/>
            <a:ext cx="1945325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1628800"/>
            <a:ext cx="4537396" cy="2615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3212976"/>
            <a:ext cx="2789907" cy="2191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83568" y="282331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商品展示</a:t>
            </a:r>
            <a:endParaRPr lang="zh-CN" alt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2148116" y="426347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汽车销售</a:t>
            </a:r>
            <a:endParaRPr lang="zh-CN" alt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4139952" y="494116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家居设计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34164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市场需求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宜家 </a:t>
            </a:r>
            <a:r>
              <a:rPr lang="en-US" altLang="zh-CN" dirty="0" smtClean="0"/>
              <a:t>— </a:t>
            </a:r>
            <a:r>
              <a:rPr lang="zh-CN" altLang="en-US" dirty="0" smtClean="0"/>
              <a:t>通过</a:t>
            </a:r>
            <a:r>
              <a:rPr lang="en-US" altLang="zh-CN" dirty="0" smtClean="0"/>
              <a:t>App</a:t>
            </a:r>
            <a:r>
              <a:rPr lang="zh-CN" altLang="en-US" dirty="0" smtClean="0"/>
              <a:t>提供产品</a:t>
            </a:r>
            <a:r>
              <a:rPr lang="en-US" altLang="zh-CN" dirty="0" smtClean="0"/>
              <a:t>AR</a:t>
            </a:r>
            <a:r>
              <a:rPr lang="zh-CN" altLang="en-US" dirty="0" smtClean="0"/>
              <a:t>展示</a:t>
            </a:r>
            <a:endParaRPr lang="en-US" altLang="zh-CN" dirty="0" smtClean="0"/>
          </a:p>
          <a:p>
            <a:r>
              <a:rPr lang="zh-CN" altLang="en-US" dirty="0" smtClean="0"/>
              <a:t>京东 </a:t>
            </a:r>
            <a:r>
              <a:rPr lang="en-US" altLang="zh-CN" dirty="0" smtClean="0"/>
              <a:t>— </a:t>
            </a:r>
            <a:r>
              <a:rPr lang="zh-CN" altLang="en-US" dirty="0" smtClean="0"/>
              <a:t>通过环拍视频提供</a:t>
            </a:r>
            <a:r>
              <a:rPr lang="en-US" altLang="zh-CN" dirty="0" smtClean="0"/>
              <a:t>360°</a:t>
            </a:r>
            <a:r>
              <a:rPr lang="zh-CN" altLang="en-US" dirty="0" smtClean="0"/>
              <a:t>商品预览</a:t>
            </a:r>
            <a:endParaRPr lang="en-US" altLang="zh-CN" dirty="0" smtClean="0"/>
          </a:p>
          <a:p>
            <a:r>
              <a:rPr lang="zh-CN" altLang="en-US" dirty="0"/>
              <a:t>美克美</a:t>
            </a:r>
            <a:r>
              <a:rPr lang="zh-CN" altLang="en-US" dirty="0" smtClean="0"/>
              <a:t>家 </a:t>
            </a:r>
            <a:r>
              <a:rPr lang="en-US" altLang="zh-CN" dirty="0" smtClean="0"/>
              <a:t>— </a:t>
            </a:r>
            <a:r>
              <a:rPr lang="zh-CN" altLang="en-US" dirty="0" smtClean="0"/>
              <a:t>着手自己开发在线三维产品展示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5371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他们的问题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200" dirty="0" smtClean="0"/>
              <a:t>App – </a:t>
            </a:r>
            <a:r>
              <a:rPr lang="zh-CN" altLang="en-US" sz="2200" dirty="0" smtClean="0"/>
              <a:t>需要安装</a:t>
            </a:r>
            <a:r>
              <a:rPr lang="en-US" altLang="zh-CN" sz="2200" dirty="0" smtClean="0"/>
              <a:t>App</a:t>
            </a:r>
            <a:r>
              <a:rPr lang="zh-CN" altLang="en-US" sz="2200" dirty="0" smtClean="0"/>
              <a:t>，只能吸引已有兴趣的客户安装，无法向新用户推广。</a:t>
            </a:r>
            <a:endParaRPr lang="en-US" altLang="zh-CN" sz="2200" dirty="0"/>
          </a:p>
          <a:p>
            <a:r>
              <a:rPr lang="zh-CN" altLang="en-US" sz="2200" dirty="0" smtClean="0"/>
              <a:t>仍然无法做到真正的全方位预览，甚至无法查看同商品的不同颜色</a:t>
            </a:r>
            <a:endParaRPr lang="en-US" altLang="zh-CN" sz="2200" dirty="0" smtClean="0"/>
          </a:p>
          <a:p>
            <a:r>
              <a:rPr lang="en-US" altLang="zh-CN" sz="2200" dirty="0" smtClean="0"/>
              <a:t>3D</a:t>
            </a:r>
            <a:r>
              <a:rPr lang="zh-CN" altLang="en-US" sz="2200" dirty="0" smtClean="0"/>
              <a:t>开发技术门槛较高，即便是游戏行业也少有公司有实力进行引擎研发。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912722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我们的答案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lvl="1"/>
            <a:r>
              <a:rPr lang="zh-CN" altLang="en-US" dirty="0" smtClean="0"/>
              <a:t>无需</a:t>
            </a:r>
            <a:r>
              <a:rPr lang="en-US" altLang="zh-CN" dirty="0"/>
              <a:t>App</a:t>
            </a:r>
            <a:r>
              <a:rPr lang="zh-CN" altLang="en-US" dirty="0"/>
              <a:t>，无需插件，可在手机、平板、</a:t>
            </a:r>
            <a:r>
              <a:rPr lang="en-US" altLang="zh-CN" dirty="0"/>
              <a:t>PC</a:t>
            </a:r>
            <a:r>
              <a:rPr lang="zh-CN" altLang="en-US" dirty="0"/>
              <a:t>浏览器随时随地查看</a:t>
            </a:r>
            <a:r>
              <a:rPr lang="zh-CN" altLang="en-US" dirty="0" smtClean="0"/>
              <a:t>！</a:t>
            </a:r>
            <a:r>
              <a:rPr lang="zh-CN" altLang="en-US" dirty="0"/>
              <a:t>微博、微信、朋友圈，可分享到任意平台</a:t>
            </a:r>
            <a:r>
              <a:rPr lang="zh-CN" altLang="en-US" dirty="0" smtClean="0"/>
              <a:t>！</a:t>
            </a:r>
            <a:endParaRPr lang="en-US" altLang="zh-CN" dirty="0" smtClean="0"/>
          </a:p>
          <a:p>
            <a:pPr marL="274320" lvl="1"/>
            <a:r>
              <a:rPr lang="zh-CN" altLang="en-US" dirty="0" smtClean="0"/>
              <a:t>真正的三维渲染，真正的全方位预览 </a:t>
            </a:r>
            <a:r>
              <a:rPr lang="en-US" altLang="zh-CN" dirty="0" smtClean="0"/>
              <a:t>— </a:t>
            </a:r>
            <a:r>
              <a:rPr lang="zh-CN" altLang="en-US" dirty="0"/>
              <a:t>选择</a:t>
            </a:r>
            <a:r>
              <a:rPr lang="zh-CN" altLang="en-US" dirty="0" smtClean="0"/>
              <a:t>颜色，开关盖子，如同亲临现场挑选商品。</a:t>
            </a:r>
            <a:endParaRPr lang="en-US" altLang="zh-CN" dirty="0"/>
          </a:p>
          <a:p>
            <a:pPr marL="274320" lvl="1"/>
            <a:r>
              <a:rPr lang="zh-CN" altLang="en-US" dirty="0" smtClean="0"/>
              <a:t>定制化服务，不仅能查看、挑选，更能模拟组合、摆放，直至下单、付费。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147482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发展阶段</a:t>
            </a:r>
          </a:p>
        </p:txBody>
      </p:sp>
      <p:sp>
        <p:nvSpPr>
          <p:cNvPr id="4" name="内容占位符 3"/>
          <p:cNvSpPr txBox="1">
            <a:spLocks noGrp="1"/>
          </p:cNvSpPr>
          <p:nvPr>
            <p:ph idx="1"/>
          </p:nvPr>
        </p:nvSpPr>
        <p:spPr>
          <a:xfrm>
            <a:off x="762000" y="1196752"/>
            <a:ext cx="7543800" cy="4176464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 smtClean="0">
                <a:solidFill>
                  <a:schemeClr val="tx2"/>
                </a:solidFill>
              </a:rPr>
              <a:t>三维数据服务：</a:t>
            </a:r>
            <a:r>
              <a:rPr lang="zh-CN" altLang="en-US" sz="2800" dirty="0" smtClean="0">
                <a:solidFill>
                  <a:schemeClr val="accent1"/>
                </a:solidFill>
              </a:rPr>
              <a:t>展示为主。（</a:t>
            </a:r>
            <a:r>
              <a:rPr lang="en-US" altLang="zh-CN" sz="2800" dirty="0" smtClean="0">
                <a:solidFill>
                  <a:schemeClr val="accent1"/>
                </a:solidFill>
              </a:rPr>
              <a:t>10HC</a:t>
            </a:r>
            <a:r>
              <a:rPr lang="zh-CN" altLang="en-US" sz="2800" dirty="0" smtClean="0">
                <a:solidFill>
                  <a:schemeClr val="accent1"/>
                </a:solidFill>
              </a:rPr>
              <a:t>，</a:t>
            </a:r>
            <a:r>
              <a:rPr lang="en-US" altLang="zh-CN" sz="2800" dirty="0" smtClean="0">
                <a:solidFill>
                  <a:schemeClr val="accent1"/>
                </a:solidFill>
              </a:rPr>
              <a:t>3-4</a:t>
            </a:r>
            <a:r>
              <a:rPr lang="zh-CN" altLang="en-US" sz="2800" dirty="0" smtClean="0">
                <a:solidFill>
                  <a:schemeClr val="accent1"/>
                </a:solidFill>
              </a:rPr>
              <a:t>个月，主要是完善和稳定引擎，制作</a:t>
            </a:r>
            <a:r>
              <a:rPr lang="zh-CN" altLang="en-US" sz="2800" dirty="0">
                <a:solidFill>
                  <a:schemeClr val="accent1"/>
                </a:solidFill>
              </a:rPr>
              <a:t>三维</a:t>
            </a:r>
            <a:r>
              <a:rPr lang="zh-CN" altLang="en-US" sz="2800" dirty="0" smtClean="0">
                <a:solidFill>
                  <a:schemeClr val="accent1"/>
                </a:solidFill>
              </a:rPr>
              <a:t>资源平台）</a:t>
            </a:r>
            <a:endParaRPr lang="en-US" altLang="zh-CN" sz="2800" dirty="0" smtClean="0">
              <a:solidFill>
                <a:schemeClr val="accent1"/>
              </a:solidFill>
            </a:endParaRPr>
          </a:p>
          <a:p>
            <a:pPr lvl="1"/>
            <a:r>
              <a:rPr lang="zh-CN" altLang="en-US" sz="2400" dirty="0" smtClean="0">
                <a:solidFill>
                  <a:schemeClr val="accent1"/>
                </a:solidFill>
              </a:rPr>
              <a:t>提供整包的解决方案。（例如汽车网站）</a:t>
            </a:r>
            <a:endParaRPr lang="en-US" altLang="zh-CN" sz="2400" dirty="0" smtClean="0">
              <a:solidFill>
                <a:schemeClr val="accent1"/>
              </a:solidFill>
            </a:endParaRPr>
          </a:p>
          <a:p>
            <a:pPr lvl="1"/>
            <a:r>
              <a:rPr lang="zh-CN" altLang="en-US" sz="2400" dirty="0" smtClean="0">
                <a:solidFill>
                  <a:schemeClr val="accent1"/>
                </a:solidFill>
              </a:rPr>
              <a:t>我方</a:t>
            </a:r>
            <a:r>
              <a:rPr lang="zh-CN" altLang="en-US" sz="2400" dirty="0">
                <a:solidFill>
                  <a:schemeClr val="accent1"/>
                </a:solidFill>
              </a:rPr>
              <a:t>负责提供</a:t>
            </a:r>
            <a:r>
              <a:rPr lang="zh-CN" altLang="en-US" sz="2400" dirty="0" smtClean="0">
                <a:solidFill>
                  <a:schemeClr val="accent1"/>
                </a:solidFill>
              </a:rPr>
              <a:t>模型，用户时间租用模式，可以用来放在自己网站上展示，自由分享。</a:t>
            </a:r>
            <a:endParaRPr lang="en-US" altLang="zh-CN" sz="2400" dirty="0" smtClean="0">
              <a:solidFill>
                <a:schemeClr val="accent1"/>
              </a:solidFill>
            </a:endParaRPr>
          </a:p>
          <a:p>
            <a:pPr lvl="1"/>
            <a:r>
              <a:rPr lang="zh-CN" altLang="en-US" sz="2400" dirty="0" smtClean="0">
                <a:solidFill>
                  <a:schemeClr val="accent1"/>
                </a:solidFill>
              </a:rPr>
              <a:t>普通用户可以自己制作</a:t>
            </a:r>
            <a:r>
              <a:rPr lang="en-US" altLang="zh-CN" sz="2400" dirty="0" smtClean="0">
                <a:solidFill>
                  <a:schemeClr val="accent1"/>
                </a:solidFill>
              </a:rPr>
              <a:t>3D</a:t>
            </a:r>
            <a:r>
              <a:rPr lang="zh-CN" altLang="en-US" sz="2400" dirty="0" smtClean="0">
                <a:solidFill>
                  <a:schemeClr val="accent1"/>
                </a:solidFill>
              </a:rPr>
              <a:t>模型</a:t>
            </a:r>
            <a:r>
              <a:rPr lang="en-US" altLang="zh-CN" sz="2400" dirty="0" smtClean="0">
                <a:solidFill>
                  <a:schemeClr val="accent1"/>
                </a:solidFill>
              </a:rPr>
              <a:t>(3DMax/Maya</a:t>
            </a:r>
            <a:r>
              <a:rPr lang="zh-CN" altLang="en-US" sz="2400" dirty="0" smtClean="0">
                <a:solidFill>
                  <a:schemeClr val="accent1"/>
                </a:solidFill>
              </a:rPr>
              <a:t>等工具</a:t>
            </a:r>
            <a:r>
              <a:rPr lang="en-US" altLang="zh-CN" sz="2400" dirty="0" smtClean="0">
                <a:solidFill>
                  <a:schemeClr val="accent1"/>
                </a:solidFill>
              </a:rPr>
              <a:t>)</a:t>
            </a:r>
            <a:r>
              <a:rPr lang="zh-CN" altLang="en-US" sz="2400" dirty="0" smtClean="0">
                <a:solidFill>
                  <a:schemeClr val="accent1"/>
                </a:solidFill>
              </a:rPr>
              <a:t>，</a:t>
            </a:r>
            <a:r>
              <a:rPr lang="zh-CN" altLang="en-US" sz="2400" dirty="0">
                <a:solidFill>
                  <a:schemeClr val="accent1"/>
                </a:solidFill>
              </a:rPr>
              <a:t>上传到</a:t>
            </a:r>
            <a:r>
              <a:rPr lang="zh-CN" altLang="en-US" sz="2400" dirty="0" smtClean="0">
                <a:solidFill>
                  <a:schemeClr val="accent1"/>
                </a:solidFill>
              </a:rPr>
              <a:t>站点根据引用分成盈利。</a:t>
            </a:r>
            <a:endParaRPr lang="en-US" altLang="zh-CN" sz="2400" dirty="0" smtClean="0"/>
          </a:p>
          <a:p>
            <a:r>
              <a:rPr lang="zh-CN" altLang="en-US" sz="2800" dirty="0" smtClean="0">
                <a:solidFill>
                  <a:schemeClr val="tx2"/>
                </a:solidFill>
              </a:rPr>
              <a:t>三维设计服务：</a:t>
            </a:r>
            <a:r>
              <a:rPr lang="zh-CN" altLang="en-US" sz="2800" dirty="0" smtClean="0">
                <a:solidFill>
                  <a:schemeClr val="accent1"/>
                </a:solidFill>
              </a:rPr>
              <a:t>用户在线自由设计为主。（</a:t>
            </a:r>
            <a:r>
              <a:rPr lang="en-US" altLang="zh-CN" sz="2800" dirty="0" smtClean="0">
                <a:solidFill>
                  <a:schemeClr val="accent1"/>
                </a:solidFill>
              </a:rPr>
              <a:t>15HC</a:t>
            </a:r>
            <a:r>
              <a:rPr lang="zh-CN" altLang="en-US" sz="2800" dirty="0" smtClean="0">
                <a:solidFill>
                  <a:schemeClr val="accent1"/>
                </a:solidFill>
              </a:rPr>
              <a:t>，</a:t>
            </a:r>
            <a:r>
              <a:rPr lang="en-US" altLang="zh-CN" sz="2800" dirty="0" smtClean="0">
                <a:solidFill>
                  <a:schemeClr val="accent1"/>
                </a:solidFill>
              </a:rPr>
              <a:t>4-6</a:t>
            </a:r>
            <a:r>
              <a:rPr lang="zh-CN" altLang="en-US" sz="2800" dirty="0" smtClean="0">
                <a:solidFill>
                  <a:schemeClr val="accent1"/>
                </a:solidFill>
              </a:rPr>
              <a:t>个月，制作在线设计工具）</a:t>
            </a:r>
            <a:endParaRPr lang="en-US" altLang="zh-CN" sz="2800" dirty="0" smtClean="0">
              <a:solidFill>
                <a:schemeClr val="accent1"/>
              </a:solidFill>
            </a:endParaRPr>
          </a:p>
          <a:p>
            <a:pPr lvl="1"/>
            <a:r>
              <a:rPr lang="zh-CN" altLang="en-US" sz="2400" dirty="0" smtClean="0">
                <a:solidFill>
                  <a:schemeClr val="accent1"/>
                </a:solidFill>
              </a:rPr>
              <a:t>提供在线设计工具，自由组合物件。</a:t>
            </a:r>
            <a:endParaRPr lang="en-US" altLang="zh-CN" sz="2400" dirty="0" smtClean="0">
              <a:solidFill>
                <a:schemeClr val="accent1"/>
              </a:solidFill>
            </a:endParaRPr>
          </a:p>
          <a:p>
            <a:pPr lvl="1"/>
            <a:r>
              <a:rPr lang="zh-CN" altLang="en-US" sz="2400" dirty="0">
                <a:solidFill>
                  <a:schemeClr val="accent1"/>
                </a:solidFill>
              </a:rPr>
              <a:t>提供</a:t>
            </a:r>
            <a:r>
              <a:rPr lang="zh-CN" altLang="en-US" sz="2400" dirty="0" smtClean="0">
                <a:solidFill>
                  <a:schemeClr val="accent1"/>
                </a:solidFill>
              </a:rPr>
              <a:t>在线房间选家具设计器，在线计算机选件组装，在线</a:t>
            </a:r>
            <a:r>
              <a:rPr lang="en-US" altLang="zh-CN" sz="2400" dirty="0" smtClean="0">
                <a:solidFill>
                  <a:schemeClr val="accent1"/>
                </a:solidFill>
              </a:rPr>
              <a:t>3D</a:t>
            </a:r>
            <a:r>
              <a:rPr lang="zh-CN" altLang="en-US" sz="2400" dirty="0" smtClean="0">
                <a:solidFill>
                  <a:schemeClr val="accent1"/>
                </a:solidFill>
              </a:rPr>
              <a:t>产品打印。</a:t>
            </a:r>
            <a:endParaRPr lang="en-US" altLang="zh-CN" sz="2400" dirty="0" smtClean="0">
              <a:solidFill>
                <a:schemeClr val="accent1"/>
              </a:solidFill>
            </a:endParaRPr>
          </a:p>
          <a:p>
            <a:pPr lvl="1"/>
            <a:r>
              <a:rPr lang="zh-CN" altLang="en-US" sz="2400" dirty="0" smtClean="0">
                <a:solidFill>
                  <a:schemeClr val="accent1"/>
                </a:solidFill>
              </a:rPr>
              <a:t>物品与真实商家关联，提供在线订购服务。</a:t>
            </a:r>
            <a:endParaRPr lang="en-US" altLang="zh-CN" sz="2400" dirty="0" smtClean="0"/>
          </a:p>
          <a:p>
            <a:r>
              <a:rPr lang="zh-CN" altLang="en-US" sz="2800" dirty="0" smtClean="0">
                <a:solidFill>
                  <a:schemeClr val="tx2"/>
                </a:solidFill>
              </a:rPr>
              <a:t>三维开发服务：</a:t>
            </a:r>
            <a:r>
              <a:rPr lang="zh-CN" altLang="en-US" sz="2800" dirty="0" smtClean="0">
                <a:solidFill>
                  <a:schemeClr val="accent1"/>
                </a:solidFill>
              </a:rPr>
              <a:t>提供开发程序接口，用户开发接入式应用。（</a:t>
            </a:r>
            <a:r>
              <a:rPr lang="en-US" altLang="zh-CN" sz="2800" dirty="0" smtClean="0">
                <a:solidFill>
                  <a:schemeClr val="accent1"/>
                </a:solidFill>
              </a:rPr>
              <a:t>30HC</a:t>
            </a:r>
            <a:r>
              <a:rPr lang="zh-CN" altLang="en-US" sz="2800" dirty="0" smtClean="0">
                <a:solidFill>
                  <a:schemeClr val="accent1"/>
                </a:solidFill>
              </a:rPr>
              <a:t>，</a:t>
            </a:r>
            <a:r>
              <a:rPr lang="en-US" altLang="zh-CN" sz="2800" dirty="0" smtClean="0">
                <a:solidFill>
                  <a:schemeClr val="accent1"/>
                </a:solidFill>
              </a:rPr>
              <a:t>12</a:t>
            </a:r>
            <a:r>
              <a:rPr lang="zh-CN" altLang="en-US" sz="2800" dirty="0" smtClean="0">
                <a:solidFill>
                  <a:schemeClr val="accent1"/>
                </a:solidFill>
              </a:rPr>
              <a:t>个月，完善引擎和文档）</a:t>
            </a:r>
            <a:endParaRPr lang="en-US" altLang="zh-CN" sz="2800" dirty="0" smtClean="0">
              <a:solidFill>
                <a:schemeClr val="accent1"/>
              </a:solidFill>
            </a:endParaRPr>
          </a:p>
          <a:p>
            <a:pPr lvl="1"/>
            <a:r>
              <a:rPr lang="zh-CN" altLang="en-US" sz="2400" dirty="0" smtClean="0">
                <a:solidFill>
                  <a:schemeClr val="accent1"/>
                </a:solidFill>
              </a:rPr>
              <a:t>提供事件驱动，可以制作情景展示。</a:t>
            </a:r>
            <a:endParaRPr lang="en-US" altLang="zh-CN" sz="2400" dirty="0" smtClean="0">
              <a:solidFill>
                <a:schemeClr val="accent1"/>
              </a:solidFill>
            </a:endParaRPr>
          </a:p>
          <a:p>
            <a:pPr lvl="1"/>
            <a:r>
              <a:rPr lang="zh-CN" altLang="en-US" sz="2400" dirty="0" smtClean="0">
                <a:solidFill>
                  <a:schemeClr val="accent1"/>
                </a:solidFill>
              </a:rPr>
              <a:t>提供</a:t>
            </a:r>
            <a:r>
              <a:rPr lang="en-US" altLang="zh-CN" sz="2400" dirty="0" smtClean="0">
                <a:solidFill>
                  <a:schemeClr val="accent1"/>
                </a:solidFill>
              </a:rPr>
              <a:t>API</a:t>
            </a:r>
            <a:r>
              <a:rPr lang="zh-CN" altLang="en-US" sz="2400" dirty="0" smtClean="0">
                <a:solidFill>
                  <a:schemeClr val="accent1"/>
                </a:solidFill>
              </a:rPr>
              <a:t>，可以制作在线游戏。</a:t>
            </a:r>
            <a:endParaRPr lang="en-US" altLang="zh-CN" sz="2400" dirty="0" smtClean="0">
              <a:solidFill>
                <a:schemeClr val="accent1"/>
              </a:solidFill>
            </a:endParaRPr>
          </a:p>
          <a:p>
            <a:pPr lvl="1"/>
            <a:r>
              <a:rPr lang="zh-CN" altLang="en-US" sz="2400" dirty="0" smtClean="0">
                <a:solidFill>
                  <a:schemeClr val="accent1"/>
                </a:solidFill>
              </a:rPr>
              <a:t>提供在线教育工具，</a:t>
            </a:r>
            <a:r>
              <a:rPr lang="en-US" altLang="zh-CN" sz="2400" dirty="0" smtClean="0">
                <a:solidFill>
                  <a:schemeClr val="accent1"/>
                </a:solidFill>
              </a:rPr>
              <a:t>3D</a:t>
            </a:r>
            <a:r>
              <a:rPr lang="zh-CN" altLang="en-US" sz="2400" dirty="0" smtClean="0">
                <a:solidFill>
                  <a:schemeClr val="accent1"/>
                </a:solidFill>
              </a:rPr>
              <a:t>化互动式教学。</a:t>
            </a:r>
            <a:endParaRPr lang="en-US" altLang="zh-CN" sz="2400" dirty="0" smtClean="0">
              <a:solidFill>
                <a:schemeClr val="accent1"/>
              </a:solidFill>
            </a:endParaRPr>
          </a:p>
        </p:txBody>
      </p:sp>
      <p:graphicFrame>
        <p:nvGraphicFramePr>
          <p:cNvPr id="5" name="内容占位符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6583376"/>
              </p:ext>
            </p:extLst>
          </p:nvPr>
        </p:nvGraphicFramePr>
        <p:xfrm>
          <a:off x="590872" y="548680"/>
          <a:ext cx="8229600" cy="648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3968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盈利模式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1343000"/>
            <a:ext cx="7543800" cy="4030216"/>
          </a:xfrm>
        </p:spPr>
        <p:txBody>
          <a:bodyPr>
            <a:normAutofit fontScale="62500" lnSpcReduction="20000"/>
          </a:bodyPr>
          <a:lstStyle/>
          <a:p>
            <a:r>
              <a:rPr lang="zh-CN" altLang="en-US" sz="2800" dirty="0"/>
              <a:t>简单</a:t>
            </a:r>
            <a:r>
              <a:rPr lang="en-US" altLang="zh-CN" sz="2800" dirty="0"/>
              <a:t>3D</a:t>
            </a:r>
            <a:r>
              <a:rPr lang="zh-CN" altLang="en-US" sz="2800" dirty="0"/>
              <a:t>服务：</a:t>
            </a:r>
            <a:endParaRPr lang="en-US" altLang="zh-CN" sz="2800" dirty="0"/>
          </a:p>
          <a:p>
            <a:pPr lvl="1"/>
            <a:r>
              <a:rPr lang="zh-CN" altLang="en-US" sz="2900" dirty="0" smtClean="0">
                <a:solidFill>
                  <a:schemeClr val="accent1"/>
                </a:solidFill>
              </a:rPr>
              <a:t>给对方提供整包的解决方案。（例如汽车网站）</a:t>
            </a:r>
            <a:endParaRPr lang="en-US" altLang="zh-CN" sz="2900" dirty="0" smtClean="0">
              <a:solidFill>
                <a:schemeClr val="accent1"/>
              </a:solidFill>
            </a:endParaRPr>
          </a:p>
          <a:p>
            <a:pPr lvl="1"/>
            <a:r>
              <a:rPr lang="zh-CN" altLang="en-US" sz="2900" dirty="0" smtClean="0">
                <a:solidFill>
                  <a:schemeClr val="accent1"/>
                </a:solidFill>
              </a:rPr>
              <a:t>我方</a:t>
            </a:r>
            <a:r>
              <a:rPr lang="zh-CN" altLang="en-US" sz="2900" dirty="0">
                <a:solidFill>
                  <a:schemeClr val="accent1"/>
                </a:solidFill>
              </a:rPr>
              <a:t>制作模型，用户租用模式，可以用来放在自己网站上展示，自由分享。</a:t>
            </a:r>
            <a:endParaRPr lang="en-US" altLang="zh-CN" sz="2900" dirty="0">
              <a:solidFill>
                <a:schemeClr val="accent1"/>
              </a:solidFill>
            </a:endParaRPr>
          </a:p>
          <a:p>
            <a:pPr lvl="1"/>
            <a:r>
              <a:rPr lang="zh-CN" altLang="en-US" sz="2900" dirty="0">
                <a:solidFill>
                  <a:schemeClr val="accent1"/>
                </a:solidFill>
              </a:rPr>
              <a:t>普通用户可以自己制作</a:t>
            </a:r>
            <a:r>
              <a:rPr lang="en-US" altLang="zh-CN" sz="2900" dirty="0">
                <a:solidFill>
                  <a:schemeClr val="accent1"/>
                </a:solidFill>
              </a:rPr>
              <a:t>3D</a:t>
            </a:r>
            <a:r>
              <a:rPr lang="zh-CN" altLang="en-US" sz="2900" dirty="0">
                <a:solidFill>
                  <a:schemeClr val="accent1"/>
                </a:solidFill>
              </a:rPr>
              <a:t>模型</a:t>
            </a:r>
            <a:r>
              <a:rPr lang="en-US" altLang="zh-CN" sz="2900" dirty="0">
                <a:solidFill>
                  <a:schemeClr val="accent1"/>
                </a:solidFill>
              </a:rPr>
              <a:t>(3DMax/Maya</a:t>
            </a:r>
            <a:r>
              <a:rPr lang="zh-CN" altLang="en-US" sz="2900" dirty="0">
                <a:solidFill>
                  <a:schemeClr val="accent1"/>
                </a:solidFill>
              </a:rPr>
              <a:t>等工具</a:t>
            </a:r>
            <a:r>
              <a:rPr lang="en-US" altLang="zh-CN" sz="2900" dirty="0">
                <a:solidFill>
                  <a:schemeClr val="accent1"/>
                </a:solidFill>
              </a:rPr>
              <a:t>)</a:t>
            </a:r>
            <a:r>
              <a:rPr lang="zh-CN" altLang="en-US" sz="2900" dirty="0">
                <a:solidFill>
                  <a:schemeClr val="accent1"/>
                </a:solidFill>
              </a:rPr>
              <a:t>，上转站点根据引用分成盈利</a:t>
            </a:r>
            <a:r>
              <a:rPr lang="zh-CN" altLang="en-US" sz="2900" dirty="0" smtClean="0">
                <a:solidFill>
                  <a:schemeClr val="accent1"/>
                </a:solidFill>
              </a:rPr>
              <a:t>。</a:t>
            </a:r>
            <a:endParaRPr lang="en-US" altLang="zh-CN" sz="2400" dirty="0">
              <a:solidFill>
                <a:schemeClr val="accent1"/>
              </a:solidFill>
            </a:endParaRPr>
          </a:p>
          <a:p>
            <a:r>
              <a:rPr lang="zh-CN" altLang="en-US" sz="2800" dirty="0"/>
              <a:t>定制</a:t>
            </a:r>
            <a:r>
              <a:rPr lang="en-US" altLang="zh-CN" sz="2800" dirty="0"/>
              <a:t>3D</a:t>
            </a:r>
            <a:r>
              <a:rPr lang="zh-CN" altLang="en-US" sz="2800" dirty="0"/>
              <a:t>服务：</a:t>
            </a:r>
            <a:r>
              <a:rPr lang="zh-CN" altLang="en-US" sz="2800" dirty="0">
                <a:solidFill>
                  <a:schemeClr val="accent1"/>
                </a:solidFill>
              </a:rPr>
              <a:t>自由设计为主。</a:t>
            </a:r>
            <a:endParaRPr lang="en-US" altLang="zh-CN" sz="2800" dirty="0">
              <a:solidFill>
                <a:schemeClr val="accent1"/>
              </a:solidFill>
            </a:endParaRPr>
          </a:p>
          <a:p>
            <a:pPr lvl="1"/>
            <a:r>
              <a:rPr lang="zh-CN" altLang="en-US" sz="2900" dirty="0">
                <a:solidFill>
                  <a:schemeClr val="accent1"/>
                </a:solidFill>
              </a:rPr>
              <a:t>给特定商家提供设计工具（家居</a:t>
            </a:r>
            <a:r>
              <a:rPr lang="en-US" altLang="zh-CN" sz="2900" dirty="0">
                <a:solidFill>
                  <a:schemeClr val="accent1"/>
                </a:solidFill>
              </a:rPr>
              <a:t>/</a:t>
            </a:r>
            <a:r>
              <a:rPr lang="zh-CN" altLang="en-US" sz="2900" dirty="0">
                <a:solidFill>
                  <a:schemeClr val="accent1"/>
                </a:solidFill>
              </a:rPr>
              <a:t>计算机组装），自由组合物件。</a:t>
            </a:r>
            <a:endParaRPr lang="en-US" altLang="zh-CN" sz="2900" dirty="0">
              <a:solidFill>
                <a:schemeClr val="accent1"/>
              </a:solidFill>
            </a:endParaRPr>
          </a:p>
          <a:p>
            <a:pPr lvl="1"/>
            <a:r>
              <a:rPr lang="zh-CN" altLang="en-US" sz="2900" dirty="0">
                <a:solidFill>
                  <a:schemeClr val="accent1"/>
                </a:solidFill>
              </a:rPr>
              <a:t>物品与真实商家关联，提供在线订购服务，中间抽成。</a:t>
            </a:r>
            <a:endParaRPr lang="en-US" altLang="zh-CN" sz="2900" dirty="0">
              <a:solidFill>
                <a:schemeClr val="accent1"/>
              </a:solidFill>
            </a:endParaRPr>
          </a:p>
          <a:p>
            <a:pPr lvl="1"/>
            <a:r>
              <a:rPr lang="zh-CN" altLang="en-US" sz="2900" dirty="0">
                <a:solidFill>
                  <a:schemeClr val="accent1"/>
                </a:solidFill>
              </a:rPr>
              <a:t>和</a:t>
            </a:r>
            <a:r>
              <a:rPr lang="en-US" altLang="zh-CN" sz="2900" dirty="0">
                <a:solidFill>
                  <a:schemeClr val="accent1"/>
                </a:solidFill>
              </a:rPr>
              <a:t>3D</a:t>
            </a:r>
            <a:r>
              <a:rPr lang="zh-CN" altLang="en-US" sz="2900" dirty="0">
                <a:solidFill>
                  <a:schemeClr val="accent1"/>
                </a:solidFill>
              </a:rPr>
              <a:t>打印商家合作，在线</a:t>
            </a:r>
            <a:r>
              <a:rPr lang="en-US" altLang="zh-CN" sz="2900" dirty="0">
                <a:solidFill>
                  <a:schemeClr val="accent1"/>
                </a:solidFill>
              </a:rPr>
              <a:t>3D</a:t>
            </a:r>
            <a:r>
              <a:rPr lang="zh-CN" altLang="en-US" sz="2900" dirty="0">
                <a:solidFill>
                  <a:schemeClr val="accent1"/>
                </a:solidFill>
              </a:rPr>
              <a:t>产品打印，中间抽成</a:t>
            </a:r>
            <a:r>
              <a:rPr lang="zh-CN" altLang="en-US" sz="2900" dirty="0" smtClean="0">
                <a:solidFill>
                  <a:schemeClr val="accent1"/>
                </a:solidFill>
              </a:rPr>
              <a:t>。</a:t>
            </a:r>
            <a:endParaRPr lang="en-US" altLang="zh-CN" sz="2400" dirty="0">
              <a:solidFill>
                <a:schemeClr val="accent1"/>
              </a:solidFill>
            </a:endParaRPr>
          </a:p>
          <a:p>
            <a:r>
              <a:rPr lang="zh-CN" altLang="en-US" sz="2800" dirty="0"/>
              <a:t>在线</a:t>
            </a:r>
            <a:r>
              <a:rPr lang="en-US" altLang="zh-CN" sz="2800" dirty="0"/>
              <a:t>3D</a:t>
            </a:r>
            <a:r>
              <a:rPr lang="zh-CN" altLang="en-US" sz="2800" dirty="0"/>
              <a:t>服务：</a:t>
            </a:r>
            <a:r>
              <a:rPr lang="zh-CN" altLang="en-US" sz="2800" dirty="0">
                <a:solidFill>
                  <a:schemeClr val="accent1"/>
                </a:solidFill>
              </a:rPr>
              <a:t>用户开放接入式应用。</a:t>
            </a:r>
            <a:endParaRPr lang="en-US" altLang="zh-CN" sz="2800" dirty="0">
              <a:solidFill>
                <a:schemeClr val="accent1"/>
              </a:solidFill>
            </a:endParaRPr>
          </a:p>
          <a:p>
            <a:pPr lvl="1"/>
            <a:r>
              <a:rPr lang="zh-CN" altLang="en-US" sz="2900" dirty="0">
                <a:solidFill>
                  <a:schemeClr val="accent1"/>
                </a:solidFill>
              </a:rPr>
              <a:t>广告提成。</a:t>
            </a:r>
            <a:endParaRPr lang="en-US" altLang="zh-CN" sz="2900" dirty="0">
              <a:solidFill>
                <a:schemeClr val="accent1"/>
              </a:solidFill>
            </a:endParaRPr>
          </a:p>
          <a:p>
            <a:pPr lvl="1"/>
            <a:r>
              <a:rPr lang="zh-CN" altLang="en-US" sz="2900" dirty="0">
                <a:solidFill>
                  <a:schemeClr val="accent1"/>
                </a:solidFill>
              </a:rPr>
              <a:t>平台分成。</a:t>
            </a:r>
            <a:endParaRPr lang="en-US" altLang="zh-CN" sz="2900" dirty="0">
              <a:solidFill>
                <a:schemeClr val="accent1"/>
              </a:solidFill>
            </a:endParaRPr>
          </a:p>
          <a:p>
            <a:pPr lvl="1"/>
            <a:r>
              <a:rPr lang="zh-CN" altLang="en-US" sz="2900" dirty="0">
                <a:solidFill>
                  <a:schemeClr val="accent1"/>
                </a:solidFill>
              </a:rPr>
              <a:t>游戏分成</a:t>
            </a:r>
            <a:r>
              <a:rPr lang="zh-CN" altLang="en-US" sz="2900" dirty="0" smtClean="0">
                <a:solidFill>
                  <a:schemeClr val="accent1"/>
                </a:solidFill>
              </a:rPr>
              <a:t>。</a:t>
            </a:r>
            <a:endParaRPr lang="en-US" altLang="zh-CN" sz="2900" dirty="0">
              <a:solidFill>
                <a:schemeClr val="accent1"/>
              </a:solidFill>
            </a:endParaRPr>
          </a:p>
        </p:txBody>
      </p:sp>
      <p:graphicFrame>
        <p:nvGraphicFramePr>
          <p:cNvPr id="7" name="内容占位符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1959104"/>
              </p:ext>
            </p:extLst>
          </p:nvPr>
        </p:nvGraphicFramePr>
        <p:xfrm>
          <a:off x="611560" y="548680"/>
          <a:ext cx="8229600" cy="648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6463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团队介绍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创始人 毛春杨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Flash Stage3D </a:t>
            </a:r>
            <a:r>
              <a:rPr lang="zh-CN" altLang="en-US" dirty="0" smtClean="0"/>
              <a:t>炫光引擎 作者</a:t>
            </a:r>
            <a:r>
              <a:rPr lang="zh-CN" altLang="en-US" dirty="0"/>
              <a:t>，</a:t>
            </a:r>
            <a:r>
              <a:rPr lang="zh-CN" altLang="en-US" dirty="0" smtClean="0"/>
              <a:t>拥有丰富的</a:t>
            </a:r>
            <a:r>
              <a:rPr lang="en-US" altLang="zh-CN" dirty="0" smtClean="0"/>
              <a:t>3D</a:t>
            </a:r>
            <a:r>
              <a:rPr lang="zh-CN" altLang="en-US" dirty="0" smtClean="0"/>
              <a:t>引擎及分布式服务器开发经验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创办</a:t>
            </a:r>
            <a:r>
              <a:rPr lang="zh-CN" altLang="zh-CN" dirty="0"/>
              <a:t>西安中琪</a:t>
            </a:r>
            <a:r>
              <a:rPr lang="zh-CN" altLang="zh-CN" dirty="0" smtClean="0"/>
              <a:t>网络</a:t>
            </a:r>
            <a:r>
              <a:rPr lang="zh-CN" altLang="en-US" dirty="0" smtClean="0"/>
              <a:t>，拥有完整的创业经验</a:t>
            </a:r>
            <a:endParaRPr lang="en-US" altLang="zh-CN" dirty="0" smtClean="0"/>
          </a:p>
          <a:p>
            <a:pPr marL="320040" lvl="1" indent="0">
              <a:buNone/>
            </a:pPr>
            <a:endParaRPr lang="en-US" altLang="zh-CN" dirty="0" smtClean="0"/>
          </a:p>
          <a:p>
            <a:r>
              <a:rPr lang="zh-CN" altLang="en-US" dirty="0" smtClean="0"/>
              <a:t>团队成员 孙鹏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国内首个商业级开源</a:t>
            </a:r>
            <a:r>
              <a:rPr lang="en-US" altLang="zh-CN" dirty="0" smtClean="0"/>
              <a:t>3D</a:t>
            </a:r>
            <a:r>
              <a:rPr lang="zh-CN" altLang="en-US" dirty="0" smtClean="0"/>
              <a:t>引擎</a:t>
            </a:r>
            <a:r>
              <a:rPr lang="en-US" altLang="zh-CN" dirty="0" smtClean="0"/>
              <a:t>Genesis-3D</a:t>
            </a:r>
            <a:r>
              <a:rPr lang="zh-CN" altLang="en-US" dirty="0" smtClean="0"/>
              <a:t>编辑器开发负责人，拥有丰富的</a:t>
            </a:r>
            <a:r>
              <a:rPr lang="en-US" altLang="zh-CN" dirty="0" smtClean="0"/>
              <a:t>3D</a:t>
            </a:r>
            <a:r>
              <a:rPr lang="zh-CN" altLang="en-US" dirty="0" smtClean="0"/>
              <a:t>应用开发经验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8271343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团队现状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三维引擎</a:t>
            </a:r>
            <a:r>
              <a:rPr lang="zh-CN" altLang="en-US" dirty="0" smtClean="0"/>
              <a:t>及分布式服务器</a:t>
            </a:r>
            <a:r>
              <a:rPr lang="zh-CN" altLang="en-US" dirty="0" smtClean="0"/>
              <a:t>已</a:t>
            </a:r>
            <a:r>
              <a:rPr lang="zh-CN" altLang="en-US" dirty="0"/>
              <a:t>初步</a:t>
            </a:r>
            <a:r>
              <a:rPr lang="zh-CN" altLang="en-US" dirty="0" smtClean="0"/>
              <a:t>开发完成</a:t>
            </a:r>
            <a:endParaRPr lang="en-US" altLang="zh-CN" dirty="0" smtClean="0"/>
          </a:p>
          <a:p>
            <a:r>
              <a:rPr lang="zh-CN" altLang="en-US" dirty="0" smtClean="0"/>
              <a:t>寻找投资及首批行业用户开展商业化开发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1614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CoolLight3D</a:t>
            </a:r>
            <a:r>
              <a:rPr lang="zh-CN" altLang="en-US" dirty="0" smtClean="0"/>
              <a:t>关键词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在线</a:t>
            </a:r>
            <a:endParaRPr lang="en-US" altLang="zh-CN" dirty="0" smtClean="0"/>
          </a:p>
          <a:p>
            <a:pPr lvl="1"/>
            <a:r>
              <a:rPr lang="en-US" altLang="zh-CN" dirty="0" smtClean="0">
                <a:solidFill>
                  <a:schemeClr val="accent1"/>
                </a:solidFill>
              </a:rPr>
              <a:t>HTML5 — </a:t>
            </a:r>
            <a:r>
              <a:rPr lang="zh-CN" altLang="en-US" dirty="0" smtClean="0">
                <a:solidFill>
                  <a:schemeClr val="accent1"/>
                </a:solidFill>
              </a:rPr>
              <a:t>无需</a:t>
            </a:r>
            <a:r>
              <a:rPr lang="en-US" altLang="zh-CN" dirty="0" smtClean="0">
                <a:solidFill>
                  <a:schemeClr val="accent1"/>
                </a:solidFill>
              </a:rPr>
              <a:t>App</a:t>
            </a:r>
            <a:r>
              <a:rPr lang="zh-CN" altLang="en-US" dirty="0" smtClean="0">
                <a:solidFill>
                  <a:schemeClr val="accent1"/>
                </a:solidFill>
              </a:rPr>
              <a:t>，无需插件，全平台</a:t>
            </a:r>
            <a:r>
              <a:rPr lang="zh-CN" altLang="en-US" dirty="0">
                <a:solidFill>
                  <a:schemeClr val="accent1"/>
                </a:solidFill>
              </a:rPr>
              <a:t>（</a:t>
            </a:r>
            <a:r>
              <a:rPr lang="en-US" altLang="zh-CN" dirty="0" smtClean="0">
                <a:solidFill>
                  <a:schemeClr val="accent1"/>
                </a:solidFill>
              </a:rPr>
              <a:t>Windows</a:t>
            </a:r>
            <a:r>
              <a:rPr lang="zh-CN" altLang="en-US" dirty="0" smtClean="0">
                <a:solidFill>
                  <a:schemeClr val="accent1"/>
                </a:solidFill>
              </a:rPr>
              <a:t>、</a:t>
            </a:r>
            <a:r>
              <a:rPr lang="en-US" altLang="zh-CN" dirty="0" smtClean="0">
                <a:solidFill>
                  <a:schemeClr val="accent1"/>
                </a:solidFill>
              </a:rPr>
              <a:t>iOS</a:t>
            </a:r>
            <a:r>
              <a:rPr lang="zh-CN" altLang="en-US" dirty="0" smtClean="0">
                <a:solidFill>
                  <a:schemeClr val="accent1"/>
                </a:solidFill>
              </a:rPr>
              <a:t>、</a:t>
            </a:r>
            <a:r>
              <a:rPr lang="en-US" altLang="zh-CN" dirty="0" smtClean="0">
                <a:solidFill>
                  <a:schemeClr val="accent1"/>
                </a:solidFill>
              </a:rPr>
              <a:t>Android</a:t>
            </a:r>
            <a:r>
              <a:rPr lang="zh-CN" altLang="en-US" dirty="0" smtClean="0">
                <a:solidFill>
                  <a:schemeClr val="accent1"/>
                </a:solidFill>
              </a:rPr>
              <a:t>）</a:t>
            </a:r>
            <a:r>
              <a:rPr lang="zh-CN" altLang="en-US" dirty="0">
                <a:solidFill>
                  <a:schemeClr val="accent1"/>
                </a:solidFill>
              </a:rPr>
              <a:t>，</a:t>
            </a:r>
            <a:r>
              <a:rPr lang="zh-CN" altLang="en-US" dirty="0" smtClean="0">
                <a:solidFill>
                  <a:schemeClr val="accent1"/>
                </a:solidFill>
              </a:rPr>
              <a:t>全设备</a:t>
            </a:r>
            <a:r>
              <a:rPr lang="zh-CN" altLang="en-US" dirty="0">
                <a:solidFill>
                  <a:schemeClr val="accent1"/>
                </a:solidFill>
              </a:rPr>
              <a:t>（</a:t>
            </a:r>
            <a:r>
              <a:rPr lang="en-US" altLang="zh-CN" dirty="0" smtClean="0">
                <a:solidFill>
                  <a:schemeClr val="accent1"/>
                </a:solidFill>
              </a:rPr>
              <a:t>PC</a:t>
            </a:r>
            <a:r>
              <a:rPr lang="zh-CN" altLang="en-US" dirty="0" smtClean="0">
                <a:solidFill>
                  <a:schemeClr val="accent1"/>
                </a:solidFill>
              </a:rPr>
              <a:t>、平板</a:t>
            </a:r>
            <a:r>
              <a:rPr lang="zh-CN" altLang="en-US" dirty="0">
                <a:solidFill>
                  <a:schemeClr val="accent1"/>
                </a:solidFill>
              </a:rPr>
              <a:t>、</a:t>
            </a:r>
            <a:r>
              <a:rPr lang="zh-CN" altLang="en-US" dirty="0" smtClean="0">
                <a:solidFill>
                  <a:schemeClr val="accent1"/>
                </a:solidFill>
              </a:rPr>
              <a:t>手机）可用！</a:t>
            </a:r>
            <a:endParaRPr lang="en-US" altLang="zh-CN" dirty="0" smtClean="0">
              <a:solidFill>
                <a:schemeClr val="accent1"/>
              </a:solidFill>
            </a:endParaRPr>
          </a:p>
          <a:p>
            <a:r>
              <a:rPr lang="zh-CN" altLang="en-US" dirty="0" smtClean="0"/>
              <a:t>三维</a:t>
            </a:r>
            <a:endParaRPr lang="en-US" altLang="zh-CN" dirty="0" smtClean="0"/>
          </a:p>
          <a:p>
            <a:pPr lvl="1"/>
            <a:r>
              <a:rPr lang="en-US" altLang="zh-CN" dirty="0" err="1" smtClean="0">
                <a:solidFill>
                  <a:schemeClr val="accent1"/>
                </a:solidFill>
              </a:rPr>
              <a:t>WebGL</a:t>
            </a:r>
            <a:r>
              <a:rPr lang="en-US" altLang="zh-CN" dirty="0" smtClean="0">
                <a:solidFill>
                  <a:schemeClr val="accent1"/>
                </a:solidFill>
              </a:rPr>
              <a:t> – 3D</a:t>
            </a:r>
            <a:r>
              <a:rPr lang="zh-CN" altLang="en-US" dirty="0" smtClean="0">
                <a:solidFill>
                  <a:schemeClr val="accent1"/>
                </a:solidFill>
              </a:rPr>
              <a:t>引擎实时绘制的真实三维空间</a:t>
            </a:r>
            <a:endParaRPr lang="en-US" altLang="zh-CN" dirty="0" smtClean="0">
              <a:solidFill>
                <a:schemeClr val="accent1"/>
              </a:solidFill>
            </a:endParaRPr>
          </a:p>
          <a:p>
            <a:r>
              <a:rPr lang="zh-CN" altLang="en-US" dirty="0" smtClean="0"/>
              <a:t>展示</a:t>
            </a:r>
            <a:endParaRPr lang="en-US" altLang="zh-CN" dirty="0" smtClean="0"/>
          </a:p>
          <a:p>
            <a:pPr lvl="1"/>
            <a:r>
              <a:rPr lang="zh-CN" altLang="en-US" dirty="0" smtClean="0">
                <a:solidFill>
                  <a:schemeClr val="accent1"/>
                </a:solidFill>
              </a:rPr>
              <a:t>通过网页链接分享到任意平台；嵌入到已有网页的任意位置</a:t>
            </a:r>
            <a:endParaRPr lang="en-US" altLang="zh-CN" dirty="0" smtClean="0">
              <a:solidFill>
                <a:schemeClr val="accent1"/>
              </a:solidFill>
            </a:endParaRPr>
          </a:p>
          <a:p>
            <a:r>
              <a:rPr lang="zh-CN" altLang="en-US" dirty="0" smtClean="0"/>
              <a:t>交互</a:t>
            </a:r>
            <a:endParaRPr lang="en-US" altLang="zh-CN" dirty="0" smtClean="0"/>
          </a:p>
          <a:p>
            <a:pPr lvl="1"/>
            <a:r>
              <a:rPr lang="zh-CN" altLang="en-US" dirty="0" smtClean="0">
                <a:solidFill>
                  <a:schemeClr val="accent1"/>
                </a:solidFill>
              </a:rPr>
              <a:t>移动视角进行探索、与场景中的物体互动</a:t>
            </a:r>
            <a:endParaRPr lang="en-US" altLang="zh-CN" dirty="0" smtClean="0">
              <a:solidFill>
                <a:schemeClr val="accent1"/>
              </a:solidFill>
            </a:endParaRPr>
          </a:p>
          <a:p>
            <a:r>
              <a:rPr lang="zh-CN" altLang="en-US" dirty="0" smtClean="0"/>
              <a:t>服务</a:t>
            </a:r>
            <a:endParaRPr lang="en-US" altLang="zh-CN" dirty="0" smtClean="0"/>
          </a:p>
          <a:p>
            <a:pPr lvl="1"/>
            <a:r>
              <a:rPr lang="zh-CN" altLang="en-US" dirty="0">
                <a:solidFill>
                  <a:schemeClr val="accent1"/>
                </a:solidFill>
              </a:rPr>
              <a:t>定制</a:t>
            </a:r>
            <a:r>
              <a:rPr lang="zh-CN" altLang="en-US" dirty="0" smtClean="0">
                <a:solidFill>
                  <a:schemeClr val="accent1"/>
                </a:solidFill>
              </a:rPr>
              <a:t>化行业应用开发</a:t>
            </a:r>
            <a:endParaRPr lang="zh-CN" alt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69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在线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1518" y="476672"/>
            <a:ext cx="7543800" cy="1935088"/>
          </a:xfrm>
        </p:spPr>
        <p:txBody>
          <a:bodyPr/>
          <a:lstStyle/>
          <a:p>
            <a:r>
              <a:rPr lang="zh-CN" altLang="en-US" dirty="0"/>
              <a:t>无需</a:t>
            </a:r>
            <a:r>
              <a:rPr lang="en-US" altLang="zh-CN" dirty="0"/>
              <a:t>App</a:t>
            </a:r>
            <a:r>
              <a:rPr lang="zh-CN" altLang="en-US" dirty="0"/>
              <a:t>，无需插件，可在手机、平板、</a:t>
            </a:r>
            <a:r>
              <a:rPr lang="en-US" altLang="zh-CN" dirty="0"/>
              <a:t>PC</a:t>
            </a:r>
            <a:r>
              <a:rPr lang="zh-CN" altLang="en-US" dirty="0"/>
              <a:t>浏览器随时随地查看</a:t>
            </a:r>
            <a:r>
              <a:rPr lang="zh-CN" altLang="en-US" dirty="0" smtClean="0"/>
              <a:t>！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Picture 3" descr="E:\Microbject\Demo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528468" y="1104667"/>
            <a:ext cx="2464612" cy="372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E:\Microbject\Demo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3203848" y="2525631"/>
            <a:ext cx="3816424" cy="2608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E:\Microbject\Demo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975" y="3282273"/>
            <a:ext cx="1368152" cy="2522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63447" y="4211796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Win10</a:t>
            </a:r>
            <a:r>
              <a:rPr lang="zh-CN" altLang="en-US" dirty="0" smtClean="0"/>
              <a:t>平板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196226" y="5147900"/>
            <a:ext cx="58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iPad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80233" y="5445224"/>
            <a:ext cx="1396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Android</a:t>
            </a:r>
            <a:r>
              <a:rPr lang="zh-CN" altLang="en-US" dirty="0" smtClean="0"/>
              <a:t>手机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5984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三维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423712"/>
            <a:ext cx="7543800" cy="1159024"/>
          </a:xfrm>
        </p:spPr>
        <p:txBody>
          <a:bodyPr/>
          <a:lstStyle/>
          <a:p>
            <a:r>
              <a:rPr lang="zh-CN" altLang="en-US" dirty="0" smtClean="0"/>
              <a:t>取代视频、图片 </a:t>
            </a:r>
            <a:r>
              <a:rPr lang="en-US" altLang="zh-CN" dirty="0" smtClean="0"/>
              <a:t>— </a:t>
            </a:r>
            <a:r>
              <a:rPr lang="zh-CN" altLang="en-US" dirty="0" smtClean="0"/>
              <a:t>实时绘制的真实三维物件、场景带来无尽可能！</a:t>
            </a:r>
            <a:endParaRPr lang="zh-CN" altLang="en-US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12935"/>
            <a:ext cx="1803664" cy="3018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2662583"/>
            <a:ext cx="4012655" cy="2374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849686"/>
            <a:ext cx="3826440" cy="2255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055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展示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2000" y="404664"/>
            <a:ext cx="7543800" cy="1447056"/>
          </a:xfrm>
        </p:spPr>
        <p:txBody>
          <a:bodyPr/>
          <a:lstStyle/>
          <a:p>
            <a:r>
              <a:rPr lang="zh-CN" altLang="en-US" dirty="0"/>
              <a:t>前所未有的穿透力！微博、微信、朋友圈，</a:t>
            </a:r>
            <a:r>
              <a:rPr lang="zh-CN" altLang="en-US" dirty="0" smtClean="0"/>
              <a:t>可分享</a:t>
            </a:r>
            <a:r>
              <a:rPr lang="zh-CN" altLang="en-US" dirty="0"/>
              <a:t>到任意</a:t>
            </a:r>
            <a:r>
              <a:rPr lang="zh-CN" altLang="en-US" dirty="0" smtClean="0"/>
              <a:t>平台！</a:t>
            </a:r>
            <a:endParaRPr lang="en-US" altLang="zh-CN" dirty="0" smtClean="0"/>
          </a:p>
          <a:p>
            <a:pPr marL="274320" lvl="1"/>
            <a:r>
              <a:rPr lang="zh-CN" altLang="en-US" dirty="0" smtClean="0"/>
              <a:t>无需重新构建网站，可嵌入</a:t>
            </a:r>
            <a:r>
              <a:rPr lang="zh-CN" altLang="en-US" dirty="0"/>
              <a:t>到已有网页的任意</a:t>
            </a:r>
            <a:r>
              <a:rPr lang="zh-CN" altLang="en-US" dirty="0" smtClean="0"/>
              <a:t>位置！</a:t>
            </a:r>
            <a:endParaRPr lang="en-US" altLang="zh-C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703462"/>
            <a:ext cx="1914525" cy="339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1703462"/>
            <a:ext cx="1984275" cy="3502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3212976"/>
            <a:ext cx="3672408" cy="261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091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交互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476672"/>
            <a:ext cx="7543800" cy="1080120"/>
          </a:xfrm>
        </p:spPr>
        <p:txBody>
          <a:bodyPr/>
          <a:lstStyle/>
          <a:p>
            <a:r>
              <a:rPr lang="zh-CN" altLang="en-US" dirty="0" smtClean="0"/>
              <a:t>漫游真实三维场景！</a:t>
            </a:r>
            <a:endParaRPr lang="en-US" altLang="zh-CN" dirty="0" smtClean="0"/>
          </a:p>
          <a:p>
            <a:r>
              <a:rPr lang="zh-CN" altLang="en-US" dirty="0" smtClean="0"/>
              <a:t>与场景中的物件互动！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3068960"/>
            <a:ext cx="5273767" cy="2977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49866"/>
            <a:ext cx="4655390" cy="2744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671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</a:t>
            </a:r>
          </a:p>
        </p:txBody>
      </p:sp>
      <p:sp>
        <p:nvSpPr>
          <p:cNvPr id="3" name="文本占位符 2"/>
          <p:cNvSpPr>
            <a:spLocks noGrp="1"/>
          </p:cNvSpPr>
          <p:nvPr>
            <p:ph idx="1"/>
          </p:nvPr>
        </p:nvSpPr>
        <p:spPr>
          <a:xfrm>
            <a:off x="755576" y="404664"/>
            <a:ext cx="7543800" cy="864096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面向行业用户的模板与定制化交互展示开发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268760"/>
            <a:ext cx="5544616" cy="31193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029922" y="4509120"/>
            <a:ext cx="2550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家居设计应用构想图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105005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7482408" cy="160020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与</a:t>
            </a:r>
            <a:r>
              <a:rPr lang="en-US" altLang="zh-CN" dirty="0"/>
              <a:t>3D</a:t>
            </a:r>
            <a:r>
              <a:rPr lang="zh-CN" altLang="en-US" dirty="0"/>
              <a:t>扫描</a:t>
            </a:r>
            <a:r>
              <a:rPr lang="en-US" altLang="zh-CN" dirty="0"/>
              <a:t>/</a:t>
            </a:r>
            <a:r>
              <a:rPr lang="zh-CN" altLang="en-US" dirty="0"/>
              <a:t>打印的完美</a:t>
            </a:r>
            <a:r>
              <a:rPr lang="zh-CN" altLang="en-US" dirty="0" smtClean="0"/>
              <a:t>结合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实现真正的在线</a:t>
            </a:r>
            <a:r>
              <a:rPr lang="en-US" altLang="zh-CN" dirty="0" smtClean="0"/>
              <a:t>3D</a:t>
            </a:r>
            <a:r>
              <a:rPr lang="zh-CN" altLang="en-US" dirty="0" smtClean="0"/>
              <a:t>预览</a:t>
            </a:r>
            <a:endParaRPr lang="en-US" altLang="zh-CN" dirty="0" smtClean="0"/>
          </a:p>
          <a:p>
            <a:r>
              <a:rPr lang="zh-CN" altLang="en-US" dirty="0" smtClean="0"/>
              <a:t>使定制化打印称为可能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657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应用场景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定制化组合打印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404664"/>
            <a:ext cx="7543800" cy="1080120"/>
          </a:xfrm>
        </p:spPr>
        <p:txBody>
          <a:bodyPr/>
          <a:lstStyle/>
          <a:p>
            <a:r>
              <a:rPr lang="zh-CN" altLang="en-US" dirty="0"/>
              <a:t>随心所</a:t>
            </a:r>
            <a:r>
              <a:rPr lang="zh-CN" altLang="en-US" dirty="0" smtClean="0"/>
              <a:t>选！扫描二维码或点击链接将物件放入场景！</a:t>
            </a:r>
            <a:endParaRPr lang="en-US" altLang="zh-CN" dirty="0" smtClean="0"/>
          </a:p>
          <a:p>
            <a:r>
              <a:rPr lang="zh-CN" altLang="en-US" dirty="0" smtClean="0"/>
              <a:t>通过简单的拖动摆放，缩放调整组合出自己的场景！</a:t>
            </a:r>
            <a:endParaRPr lang="zh-CN" altLang="en-US" dirty="0"/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419250"/>
            <a:ext cx="5688632" cy="3155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上弧形箭头 4"/>
          <p:cNvSpPr/>
          <p:nvPr/>
        </p:nvSpPr>
        <p:spPr>
          <a:xfrm>
            <a:off x="971600" y="1484784"/>
            <a:ext cx="3257153" cy="792088"/>
          </a:xfrm>
          <a:prstGeom prst="curved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下弧形箭头 5"/>
          <p:cNvSpPr/>
          <p:nvPr/>
        </p:nvSpPr>
        <p:spPr>
          <a:xfrm>
            <a:off x="1907704" y="3645024"/>
            <a:ext cx="2880320" cy="720080"/>
          </a:xfrm>
          <a:prstGeom prst="curved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4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流畅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自定义 1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488</TotalTime>
  <Words>917</Words>
  <Application>Microsoft Office PowerPoint</Application>
  <PresentationFormat>全屏显示(4:3)</PresentationFormat>
  <Paragraphs>103</Paragraphs>
  <Slides>19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NewsPrint</vt:lpstr>
      <vt:lpstr>CoolLight3D</vt:lpstr>
      <vt:lpstr>CoolLight3D关键词</vt:lpstr>
      <vt:lpstr>在线</vt:lpstr>
      <vt:lpstr>三维</vt:lpstr>
      <vt:lpstr>展示</vt:lpstr>
      <vt:lpstr>交互</vt:lpstr>
      <vt:lpstr>服务</vt:lpstr>
      <vt:lpstr>与3D扫描/打印的完美结合</vt:lpstr>
      <vt:lpstr>应用场景 定制化组合打印</vt:lpstr>
      <vt:lpstr>应用场景 定制化手办打印</vt:lpstr>
      <vt:lpstr>应用场景 三维在线试衣</vt:lpstr>
      <vt:lpstr>广阔的应用前景</vt:lpstr>
      <vt:lpstr>市场需求</vt:lpstr>
      <vt:lpstr>他们的问题</vt:lpstr>
      <vt:lpstr>我们的答案</vt:lpstr>
      <vt:lpstr>发展阶段</vt:lpstr>
      <vt:lpstr>盈利模式</vt:lpstr>
      <vt:lpstr>团队介绍</vt:lpstr>
      <vt:lpstr>团队现状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CoolLight3D</dc:title>
  <dc:creator>LEViN</dc:creator>
  <cp:lastModifiedBy>LEViN</cp:lastModifiedBy>
  <cp:revision>50</cp:revision>
  <dcterms:created xsi:type="dcterms:W3CDTF">2015-05-07T15:55:37Z</dcterms:created>
  <dcterms:modified xsi:type="dcterms:W3CDTF">2015-05-13T09:24:46Z</dcterms:modified>
</cp:coreProperties>
</file>

<file path=docProps/thumbnail.jpeg>
</file>